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69" r:id="rId3"/>
    <p:sldId id="256" r:id="rId4"/>
    <p:sldId id="270" r:id="rId5"/>
    <p:sldId id="257" r:id="rId6"/>
    <p:sldId id="261" r:id="rId7"/>
    <p:sldId id="258" r:id="rId8"/>
    <p:sldId id="260" r:id="rId9"/>
    <p:sldId id="279" r:id="rId10"/>
    <p:sldId id="259" r:id="rId11"/>
    <p:sldId id="274" r:id="rId12"/>
    <p:sldId id="276" r:id="rId13"/>
    <p:sldId id="283" r:id="rId14"/>
    <p:sldId id="263" r:id="rId15"/>
    <p:sldId id="271" r:id="rId16"/>
    <p:sldId id="262" r:id="rId17"/>
    <p:sldId id="265" r:id="rId18"/>
    <p:sldId id="266" r:id="rId19"/>
    <p:sldId id="282" r:id="rId20"/>
    <p:sldId id="280" r:id="rId21"/>
    <p:sldId id="278" r:id="rId22"/>
    <p:sldId id="281" r:id="rId23"/>
    <p:sldId id="277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524"/>
    <a:srgbClr val="FF6600"/>
    <a:srgbClr val="F09456"/>
    <a:srgbClr val="FF8D3F"/>
    <a:srgbClr val="D0C26E"/>
    <a:srgbClr val="D4A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D6313-6A31-41AD-BC17-EED3D73A30D0}" type="datetimeFigureOut">
              <a:rPr lang="de-DE" smtClean="0"/>
              <a:t>04.07.2019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B26E9-2255-40C5-8994-C3841087EC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17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Potenzielle Partner:</a:t>
            </a:r>
          </a:p>
          <a:p>
            <a:r>
              <a:rPr lang="de-DE" dirty="0"/>
              <a:t>Label Grüner Strom, Naturstrom AG, Lichtblick, Energienetz Hamburg, Solaroffensive Hamburg, EWS Schönau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B26E9-2255-40C5-8994-C3841087EC7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93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Potenzielle Partner:</a:t>
            </a:r>
          </a:p>
          <a:p>
            <a:r>
              <a:rPr lang="de-DE" dirty="0"/>
              <a:t>Atmosfair, Myclimate, DB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B26E9-2255-40C5-8994-C3841087EC7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50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solidFill>
                  <a:srgbClr val="FF0000"/>
                </a:solidFill>
              </a:rPr>
              <a:t>Potenzielle Partner: Cambio, DriveNow/Car2Go, HVV, </a:t>
            </a:r>
            <a:r>
              <a:rPr lang="de-DE" sz="1200" dirty="0" err="1">
                <a:solidFill>
                  <a:srgbClr val="FF0000"/>
                </a:solidFill>
              </a:rPr>
              <a:t>Flixbus</a:t>
            </a:r>
            <a:r>
              <a:rPr lang="de-DE" sz="1200" dirty="0">
                <a:solidFill>
                  <a:srgbClr val="FF0000"/>
                </a:solidFill>
              </a:rPr>
              <a:t>, DB</a:t>
            </a:r>
          </a:p>
          <a:p>
            <a:endParaRPr lang="de-DE" sz="1200" dirty="0">
              <a:solidFill>
                <a:srgbClr val="FF0000"/>
              </a:solidFill>
            </a:endParaRPr>
          </a:p>
          <a:p>
            <a:r>
              <a:rPr lang="de-DE" sz="1200" dirty="0">
                <a:solidFill>
                  <a:srgbClr val="FF0000"/>
                </a:solidFill>
              </a:rPr>
              <a:t>Noch prüfen:</a:t>
            </a:r>
          </a:p>
          <a:p>
            <a:r>
              <a:rPr lang="de-DE" sz="1200" dirty="0">
                <a:solidFill>
                  <a:srgbClr val="FF0000"/>
                </a:solidFill>
              </a:rPr>
              <a:t>https://emob-kostenrechner-privat.oeko.de/#/add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FF0000"/>
                </a:solidFill>
              </a:rPr>
              <a:t>http://www.emobil-umwelt.de/</a:t>
            </a:r>
          </a:p>
          <a:p>
            <a:endParaRPr lang="de-DE" sz="1200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B26E9-2255-40C5-8994-C3841087EC7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678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Eis: https://www.benjerry.com/values/issues-we-care-about/climate-justice/life-cycle-analysis</a:t>
            </a:r>
          </a:p>
          <a:p>
            <a:r>
              <a:rPr lang="de-DE" dirty="0"/>
              <a:t>1 Pint (500 </a:t>
            </a:r>
            <a:r>
              <a:rPr lang="de-DE" dirty="0" err="1"/>
              <a:t>mL</a:t>
            </a:r>
            <a:r>
              <a:rPr lang="de-DE" dirty="0"/>
              <a:t>) entspricht demnach ca. 900g CO2 =&gt; ca. 180g /100g. Das kommt mir sehr wenig vor.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B26E9-2255-40C5-8994-C3841087EC7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55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B26E9-2255-40C5-8994-C3841087EC7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89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Potenzielle Partner: www.climatepartner.com/de, Stilbruch, Rettet den Regenwald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Maßnahmen Quaschning 2018, S. 70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B26E9-2255-40C5-8994-C3841087EC7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891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Potenzielle Partner: Bio-Höfe/Läden, klimatarier.de, Unverpackt-Läden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B26E9-2255-40C5-8994-C3841087EC7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82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5D35C-178A-4146-97A1-B7F100167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1E5793-B4F8-4C99-8920-BBA6019E2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ABE7EA-2C76-40FB-A7DD-987344E4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674B-F072-4A5F-A13C-87E4528CD449}" type="datetimeFigureOut">
              <a:rPr lang="de-DE" smtClean="0"/>
              <a:t>04.07.2019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1BE668-6E89-4870-A33D-18729588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760AF6-CB61-406C-B2A6-5C1A7D84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04FD-5ABB-4800-9BA8-5DD9BBDB0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04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D2E60-675C-4A82-90BE-96DA2B78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A32D0C-AAB1-4F9F-AFA9-6248377C1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98B01F-0918-40B7-92D9-E9B7FF76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674B-F072-4A5F-A13C-87E4528CD449}" type="datetimeFigureOut">
              <a:rPr lang="de-DE" smtClean="0"/>
              <a:t>04.07.2019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722B47-EE23-45D8-AD61-9328EBFF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E90745-D4CC-41DD-A076-CEDD6C07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04FD-5ABB-4800-9BA8-5DD9BBDB0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49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884D07-A271-46D0-9B89-94EA272FC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3CCFB0A-16E5-4505-A262-026B0F5C6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A5D164-99A6-42FB-A93A-0450E50F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674B-F072-4A5F-A13C-87E4528CD449}" type="datetimeFigureOut">
              <a:rPr lang="de-DE" smtClean="0"/>
              <a:t>04.07.2019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F29847-7B47-4DD0-934A-4A87B5E1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54902C-8AFD-46A0-B363-C161F84D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04FD-5ABB-4800-9BA8-5DD9BBDB0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80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C40BD0-C033-4D42-8732-E93F7BC6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12228-2095-465D-9A4C-423BCB37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252F39-573B-4927-8B29-A7A2896FA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674B-F072-4A5F-A13C-87E4528CD449}" type="datetimeFigureOut">
              <a:rPr lang="de-DE" smtClean="0"/>
              <a:t>04.07.2019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7656B7-72CD-4516-A4A8-E18DCC75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59556B-6262-4FC4-A1E7-37FAEA66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04FD-5ABB-4800-9BA8-5DD9BBDB0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01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9C3A7-C33A-4387-8A4B-DC202E07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1FF84E-F7B6-4D22-B44C-01F65F74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D21962-C2F7-460C-BFDB-AA490D53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674B-F072-4A5F-A13C-87E4528CD449}" type="datetimeFigureOut">
              <a:rPr lang="de-DE" smtClean="0"/>
              <a:t>04.07.2019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2BB50-FEA1-4CF0-8E29-F0A9680E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4AB5A6-FD2D-4AD6-A587-FEF14777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04FD-5ABB-4800-9BA8-5DD9BBDB0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35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48D39-F78C-47E9-85B3-9CE7686A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ECE8EA-8DD4-43EC-8499-834F1C427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13872E-CBE2-4D1D-846E-2E17A02E2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F7E037-E21C-4D92-B766-41769FAD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674B-F072-4A5F-A13C-87E4528CD449}" type="datetimeFigureOut">
              <a:rPr lang="de-DE" smtClean="0"/>
              <a:t>04.07.2019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6F6120-223B-4523-AC78-5EFDF41B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84EB6E-B929-4713-A652-EB60F307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04FD-5ABB-4800-9BA8-5DD9BBDB0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78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07FC1-3CB7-4B52-959E-628FBA04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1034C-1266-4203-A4E7-35129E8BB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F0411C-DFB1-4855-87CC-38EA6BA9A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70ADD8-CB43-4573-B150-2F4ACAB2A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4D96FBE-71EA-43F1-BB80-2D781822F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15ECACF-6B86-4DB0-979B-26B4E1C8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674B-F072-4A5F-A13C-87E4528CD449}" type="datetimeFigureOut">
              <a:rPr lang="de-DE" smtClean="0"/>
              <a:t>04.07.2019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E368A1-71F2-444E-8510-7F43015C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D16DD05-EF0E-45A0-BAED-BCB52688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04FD-5ABB-4800-9BA8-5DD9BBDB0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39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515FF-FE44-4D1E-898B-181A0E91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407529-C649-4BCB-B084-7B2101BC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674B-F072-4A5F-A13C-87E4528CD449}" type="datetimeFigureOut">
              <a:rPr lang="de-DE" smtClean="0"/>
              <a:t>04.07.2019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B4CB9E-305B-4655-BCF5-7639B3D2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AA3BC5-8BF5-4BE9-AFE6-B14D23D2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04FD-5ABB-4800-9BA8-5DD9BBDB0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6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566313-359F-4BD8-8238-17C00F1E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674B-F072-4A5F-A13C-87E4528CD449}" type="datetimeFigureOut">
              <a:rPr lang="de-DE" smtClean="0"/>
              <a:t>04.07.2019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F7700C-EC4C-46A1-BC14-1E20CC1E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5BF3D-87E1-4CB4-9170-F687D4A6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04FD-5ABB-4800-9BA8-5DD9BBDB0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08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5F8BC-0675-4ACF-8C10-CEF7FBCD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E7C422-5C2F-4C72-9F95-83BCCC976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1ED0EB-8378-4DAC-88B8-0FBFC39F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987630-127F-48E2-9FAE-E55A0BA5C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674B-F072-4A5F-A13C-87E4528CD449}" type="datetimeFigureOut">
              <a:rPr lang="de-DE" smtClean="0"/>
              <a:t>04.07.2019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138B75-6C6A-48CC-BAD3-9C1F3177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F2BEF4-35CE-4DB9-A6FC-F5371447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04FD-5ABB-4800-9BA8-5DD9BBDB0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72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6B173-99C1-4BD5-BA7F-CF6F80D0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9470B40-774E-43ED-A9E3-29D218EA1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8E621E-28CC-4B6A-B658-F4A27E4A6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489121-8291-4446-9675-514002D8E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674B-F072-4A5F-A13C-87E4528CD449}" type="datetimeFigureOut">
              <a:rPr lang="de-DE" smtClean="0"/>
              <a:t>04.07.2019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460AB0-4C9D-4763-A27E-A2134F18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854DD-986C-41EB-A87E-CE121B12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04FD-5ABB-4800-9BA8-5DD9BBDB0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54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A16511-38CE-47D9-BF77-63397D249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485E6C-2C99-4127-8A06-FF3D32F9C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8E3FF6-2C55-44EA-A90A-BB222DECC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674B-F072-4A5F-A13C-87E4528CD449}" type="datetimeFigureOut">
              <a:rPr lang="de-DE" smtClean="0"/>
              <a:t>04.07.2019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469BD-F7DA-4400-96DA-B09C2B830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31EFC2-1A73-4D60-A497-1AC262393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04FD-5ABB-4800-9BA8-5DD9BBDB0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54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3.svg"/><Relationship Id="rId26" Type="http://schemas.openxmlformats.org/officeDocument/2006/relationships/image" Target="../media/image47.svg"/><Relationship Id="rId3" Type="http://schemas.openxmlformats.org/officeDocument/2006/relationships/image" Target="../media/image4.png"/><Relationship Id="rId21" Type="http://schemas.openxmlformats.org/officeDocument/2006/relationships/image" Target="../media/image4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sv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4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44.png"/><Relationship Id="rId10" Type="http://schemas.openxmlformats.org/officeDocument/2006/relationships/image" Target="../media/image11.svg"/><Relationship Id="rId19" Type="http://schemas.openxmlformats.org/officeDocument/2006/relationships/image" Target="../media/image4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3" Type="http://schemas.openxmlformats.org/officeDocument/2006/relationships/image" Target="../media/image66.png"/><Relationship Id="rId7" Type="http://schemas.openxmlformats.org/officeDocument/2006/relationships/image" Target="../media/image45.svg"/><Relationship Id="rId12" Type="http://schemas.openxmlformats.org/officeDocument/2006/relationships/image" Target="../media/image73.png"/><Relationship Id="rId2" Type="http://schemas.openxmlformats.org/officeDocument/2006/relationships/image" Target="../media/image65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72.svg"/><Relationship Id="rId5" Type="http://schemas.openxmlformats.org/officeDocument/2006/relationships/image" Target="../media/image68.sv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78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3.svg"/><Relationship Id="rId2" Type="http://schemas.openxmlformats.org/officeDocument/2006/relationships/image" Target="../media/image4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81.svg"/><Relationship Id="rId3" Type="http://schemas.openxmlformats.org/officeDocument/2006/relationships/image" Target="../media/image5.svg"/><Relationship Id="rId21" Type="http://schemas.openxmlformats.org/officeDocument/2006/relationships/image" Target="../media/image82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80.png"/><Relationship Id="rId2" Type="http://schemas.openxmlformats.org/officeDocument/2006/relationships/image" Target="../media/image4.png"/><Relationship Id="rId16" Type="http://schemas.openxmlformats.org/officeDocument/2006/relationships/image" Target="../media/image79.jpg"/><Relationship Id="rId20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sv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jpeg"/><Relationship Id="rId4" Type="http://schemas.openxmlformats.org/officeDocument/2006/relationships/image" Target="../media/image87.png"/><Relationship Id="rId9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7" Type="http://schemas.openxmlformats.org/officeDocument/2006/relationships/image" Target="../media/image81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99.svg"/><Relationship Id="rId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.png"/><Relationship Id="rId2" Type="http://schemas.openxmlformats.org/officeDocument/2006/relationships/image" Target="../media/image20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3.svg"/><Relationship Id="rId3" Type="http://schemas.openxmlformats.org/officeDocument/2006/relationships/image" Target="../media/image4.png"/><Relationship Id="rId21" Type="http://schemas.openxmlformats.org/officeDocument/2006/relationships/image" Target="../media/image23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3.svg"/><Relationship Id="rId26" Type="http://schemas.openxmlformats.org/officeDocument/2006/relationships/image" Target="../media/image32.svg"/><Relationship Id="rId3" Type="http://schemas.openxmlformats.org/officeDocument/2006/relationships/image" Target="../media/image4.png"/><Relationship Id="rId21" Type="http://schemas.openxmlformats.org/officeDocument/2006/relationships/image" Target="../media/image27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.png"/><Relationship Id="rId25" Type="http://schemas.openxmlformats.org/officeDocument/2006/relationships/image" Target="../media/image31.png"/><Relationship Id="rId33" Type="http://schemas.openxmlformats.org/officeDocument/2006/relationships/image" Target="../media/image39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6.svg"/><Relationship Id="rId29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30.svg"/><Relationship Id="rId32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1.svg"/><Relationship Id="rId19" Type="http://schemas.openxmlformats.org/officeDocument/2006/relationships/image" Target="../media/image25.png"/><Relationship Id="rId31" Type="http://schemas.openxmlformats.org/officeDocument/2006/relationships/image" Target="../media/image37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8.sv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A7DC4F1-D90C-4E9A-A6EF-5F23E367741B}"/>
              </a:ext>
            </a:extLst>
          </p:cNvPr>
          <p:cNvSpPr txBox="1"/>
          <p:nvPr/>
        </p:nvSpPr>
        <p:spPr>
          <a:xfrm>
            <a:off x="74908" y="1859340"/>
            <a:ext cx="12042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/>
              <a:t>Was kann ich als Privatperson gegen die Klimakrise unternehmen?</a:t>
            </a:r>
          </a:p>
        </p:txBody>
      </p:sp>
    </p:spTree>
    <p:extLst>
      <p:ext uri="{BB962C8B-B14F-4D97-AF65-F5344CB8AC3E}">
        <p14:creationId xmlns:p14="http://schemas.microsoft.com/office/powerpoint/2010/main" val="363779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D9F5E676-D98E-4AAE-9A68-43ADC35DD2B1}"/>
              </a:ext>
            </a:extLst>
          </p:cNvPr>
          <p:cNvGrpSpPr/>
          <p:nvPr/>
        </p:nvGrpSpPr>
        <p:grpSpPr>
          <a:xfrm>
            <a:off x="9824858" y="1274929"/>
            <a:ext cx="713726" cy="4848452"/>
            <a:chOff x="1500991" y="2254517"/>
            <a:chExt cx="517814" cy="2970627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3056124A-C342-4A7E-9915-785069136880}"/>
                </a:ext>
              </a:extLst>
            </p:cNvPr>
            <p:cNvSpPr/>
            <p:nvPr/>
          </p:nvSpPr>
          <p:spPr>
            <a:xfrm>
              <a:off x="1500991" y="5082640"/>
              <a:ext cx="517814" cy="14250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4B41C64A-1F72-4BED-BEA0-300CCF0BB1BF}"/>
                </a:ext>
              </a:extLst>
            </p:cNvPr>
            <p:cNvSpPr/>
            <p:nvPr/>
          </p:nvSpPr>
          <p:spPr>
            <a:xfrm>
              <a:off x="1500991" y="3906982"/>
              <a:ext cx="517814" cy="11776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D5FCF49D-17DA-42CA-91EF-CD1DF9E1E61E}"/>
                </a:ext>
              </a:extLst>
            </p:cNvPr>
            <p:cNvSpPr/>
            <p:nvPr/>
          </p:nvSpPr>
          <p:spPr>
            <a:xfrm>
              <a:off x="1500991" y="3429000"/>
              <a:ext cx="517814" cy="479961"/>
            </a:xfrm>
            <a:prstGeom prst="rect">
              <a:avLst/>
            </a:prstGeom>
            <a:solidFill>
              <a:srgbClr val="EC7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467D13C8-D31B-4037-88D1-19E74853ACA9}"/>
                </a:ext>
              </a:extLst>
            </p:cNvPr>
            <p:cNvSpPr/>
            <p:nvPr/>
          </p:nvSpPr>
          <p:spPr>
            <a:xfrm>
              <a:off x="1500991" y="3283867"/>
              <a:ext cx="517814" cy="145133"/>
            </a:xfrm>
            <a:prstGeom prst="rect">
              <a:avLst/>
            </a:prstGeom>
            <a:solidFill>
              <a:srgbClr val="FF8D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1E003E40-3195-45A8-B0D9-56EF35313DF9}"/>
                </a:ext>
              </a:extLst>
            </p:cNvPr>
            <p:cNvSpPr/>
            <p:nvPr/>
          </p:nvSpPr>
          <p:spPr>
            <a:xfrm>
              <a:off x="1500991" y="2889011"/>
              <a:ext cx="517814" cy="394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F8236E9A-5DF6-4F6C-A05B-7941C162264C}"/>
                </a:ext>
              </a:extLst>
            </p:cNvPr>
            <p:cNvSpPr/>
            <p:nvPr/>
          </p:nvSpPr>
          <p:spPr>
            <a:xfrm>
              <a:off x="1500991" y="2463324"/>
              <a:ext cx="517814" cy="4256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D95A1D49-7D64-4C6C-993E-B698F58EFA19}"/>
                </a:ext>
              </a:extLst>
            </p:cNvPr>
            <p:cNvSpPr/>
            <p:nvPr/>
          </p:nvSpPr>
          <p:spPr>
            <a:xfrm>
              <a:off x="1500991" y="2254517"/>
              <a:ext cx="517814" cy="2078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C498CB02-8547-4E7B-84B9-1AABEF241636}"/>
              </a:ext>
            </a:extLst>
          </p:cNvPr>
          <p:cNvGrpSpPr/>
          <p:nvPr/>
        </p:nvGrpSpPr>
        <p:grpSpPr>
          <a:xfrm>
            <a:off x="9958758" y="1304943"/>
            <a:ext cx="467661" cy="4852552"/>
            <a:chOff x="9958758" y="1304943"/>
            <a:chExt cx="467661" cy="4852552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126" name="Grafik 125" descr="Anzug">
              <a:extLst>
                <a:ext uri="{FF2B5EF4-FFF2-40B4-BE49-F238E27FC236}">
                  <a16:creationId xmlns:a16="http://schemas.microsoft.com/office/drawing/2014/main" id="{4CDD48AD-AB8D-41E6-958E-1DE7A0775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90052" y="4517389"/>
              <a:ext cx="436367" cy="436367"/>
            </a:xfrm>
            <a:prstGeom prst="rect">
              <a:avLst/>
            </a:prstGeom>
          </p:spPr>
        </p:pic>
        <p:pic>
          <p:nvPicPr>
            <p:cNvPr id="127" name="Grafik 126" descr="Stadt">
              <a:extLst>
                <a:ext uri="{FF2B5EF4-FFF2-40B4-BE49-F238E27FC236}">
                  <a16:creationId xmlns:a16="http://schemas.microsoft.com/office/drawing/2014/main" id="{79ECD48E-775F-4580-B458-302F7B0F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12795" y="5810341"/>
              <a:ext cx="347154" cy="347154"/>
            </a:xfrm>
            <a:prstGeom prst="rect">
              <a:avLst/>
            </a:prstGeom>
          </p:spPr>
        </p:pic>
        <p:pic>
          <p:nvPicPr>
            <p:cNvPr id="128" name="Grafik 127" descr="Burger und Getränk">
              <a:extLst>
                <a:ext uri="{FF2B5EF4-FFF2-40B4-BE49-F238E27FC236}">
                  <a16:creationId xmlns:a16="http://schemas.microsoft.com/office/drawing/2014/main" id="{C0D21DAE-77F8-45B7-9A47-B96485E58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63973" y="3358065"/>
              <a:ext cx="429342" cy="429342"/>
            </a:xfrm>
            <a:prstGeom prst="rect">
              <a:avLst/>
            </a:prstGeom>
          </p:spPr>
        </p:pic>
        <p:pic>
          <p:nvPicPr>
            <p:cNvPr id="129" name="Grafik 128" descr="Auto">
              <a:extLst>
                <a:ext uri="{FF2B5EF4-FFF2-40B4-BE49-F238E27FC236}">
                  <a16:creationId xmlns:a16="http://schemas.microsoft.com/office/drawing/2014/main" id="{EF9C0941-0791-4B66-B7FA-285CD0E0F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58758" y="2468975"/>
              <a:ext cx="408218" cy="408218"/>
            </a:xfrm>
            <a:prstGeom prst="rect">
              <a:avLst/>
            </a:prstGeom>
          </p:spPr>
        </p:pic>
        <p:pic>
          <p:nvPicPr>
            <p:cNvPr id="130" name="Grafik 129" descr="Flugzeug">
              <a:extLst>
                <a:ext uri="{FF2B5EF4-FFF2-40B4-BE49-F238E27FC236}">
                  <a16:creationId xmlns:a16="http://schemas.microsoft.com/office/drawing/2014/main" id="{5FC21332-4D71-40B2-A273-FCA678C65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10026103" y="2914314"/>
              <a:ext cx="310307" cy="310307"/>
            </a:xfrm>
            <a:prstGeom prst="rect">
              <a:avLst/>
            </a:prstGeom>
          </p:spPr>
        </p:pic>
        <p:pic>
          <p:nvPicPr>
            <p:cNvPr id="131" name="Grafik 130" descr="Thermometer">
              <a:extLst>
                <a:ext uri="{FF2B5EF4-FFF2-40B4-BE49-F238E27FC236}">
                  <a16:creationId xmlns:a16="http://schemas.microsoft.com/office/drawing/2014/main" id="{9734B638-AFED-4AB8-8C46-5B7D1C952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963142" y="1806406"/>
              <a:ext cx="399449" cy="399449"/>
            </a:xfrm>
            <a:prstGeom prst="rect">
              <a:avLst/>
            </a:prstGeom>
          </p:spPr>
        </p:pic>
        <p:pic>
          <p:nvPicPr>
            <p:cNvPr id="132" name="Grafik 131" descr="Glühlampe">
              <a:extLst>
                <a:ext uri="{FF2B5EF4-FFF2-40B4-BE49-F238E27FC236}">
                  <a16:creationId xmlns:a16="http://schemas.microsoft.com/office/drawing/2014/main" id="{E613B2F6-6772-40F0-9AD4-DD881AC84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012795" y="1304943"/>
              <a:ext cx="296355" cy="296355"/>
            </a:xfrm>
            <a:prstGeom prst="rect">
              <a:avLst/>
            </a:prstGeom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68B188F-E509-4C71-9E13-53DA467E8A91}"/>
              </a:ext>
            </a:extLst>
          </p:cNvPr>
          <p:cNvGrpSpPr/>
          <p:nvPr/>
        </p:nvGrpSpPr>
        <p:grpSpPr>
          <a:xfrm>
            <a:off x="8618343" y="265741"/>
            <a:ext cx="3466225" cy="5857617"/>
            <a:chOff x="8618343" y="265741"/>
            <a:chExt cx="3466225" cy="5857617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19BE97C7-DAE0-4A23-9A15-D36BB13E42F9}"/>
                </a:ext>
              </a:extLst>
            </p:cNvPr>
            <p:cNvGrpSpPr/>
            <p:nvPr/>
          </p:nvGrpSpPr>
          <p:grpSpPr>
            <a:xfrm>
              <a:off x="10860292" y="3404703"/>
              <a:ext cx="713726" cy="2718655"/>
              <a:chOff x="1500991" y="3559431"/>
              <a:chExt cx="517814" cy="1665713"/>
            </a:xfrm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119E03AE-916D-4393-99D2-C0CE09E44E85}"/>
                  </a:ext>
                </a:extLst>
              </p:cNvPr>
              <p:cNvSpPr/>
              <p:nvPr/>
            </p:nvSpPr>
            <p:spPr>
              <a:xfrm>
                <a:off x="1500991" y="5082640"/>
                <a:ext cx="517814" cy="14250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9A8C94A9-6C32-448C-9A20-FB49F7187CD4}"/>
                  </a:ext>
                </a:extLst>
              </p:cNvPr>
              <p:cNvSpPr/>
              <p:nvPr/>
            </p:nvSpPr>
            <p:spPr>
              <a:xfrm>
                <a:off x="1500991" y="3906982"/>
                <a:ext cx="517814" cy="117763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6E99E849-6417-4142-9669-0A6DDA0DB090}"/>
                  </a:ext>
                </a:extLst>
              </p:cNvPr>
              <p:cNvSpPr/>
              <p:nvPr/>
            </p:nvSpPr>
            <p:spPr>
              <a:xfrm>
                <a:off x="1500991" y="3665943"/>
                <a:ext cx="517814" cy="243017"/>
              </a:xfrm>
              <a:prstGeom prst="rect">
                <a:avLst/>
              </a:prstGeom>
              <a:solidFill>
                <a:srgbClr val="EC7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D418AF23-0130-4701-9189-4C16384E2DD1}"/>
                  </a:ext>
                </a:extLst>
              </p:cNvPr>
              <p:cNvSpPr/>
              <p:nvPr/>
            </p:nvSpPr>
            <p:spPr>
              <a:xfrm>
                <a:off x="1500991" y="3559431"/>
                <a:ext cx="517814" cy="11211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0" name="Pfeil: nach unten 49">
              <a:extLst>
                <a:ext uri="{FF2B5EF4-FFF2-40B4-BE49-F238E27FC236}">
                  <a16:creationId xmlns:a16="http://schemas.microsoft.com/office/drawing/2014/main" id="{90655DCD-4829-4ABB-8E28-C69BB5878B51}"/>
                </a:ext>
              </a:extLst>
            </p:cNvPr>
            <p:cNvSpPr/>
            <p:nvPr/>
          </p:nvSpPr>
          <p:spPr>
            <a:xfrm>
              <a:off x="11084547" y="2880887"/>
              <a:ext cx="285621" cy="509299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165" name="Gruppieren 164">
              <a:extLst>
                <a:ext uri="{FF2B5EF4-FFF2-40B4-BE49-F238E27FC236}">
                  <a16:creationId xmlns:a16="http://schemas.microsoft.com/office/drawing/2014/main" id="{9B00FB6B-5106-4892-BD91-74026AF6A56A}"/>
                </a:ext>
              </a:extLst>
            </p:cNvPr>
            <p:cNvGrpSpPr/>
            <p:nvPr/>
          </p:nvGrpSpPr>
          <p:grpSpPr>
            <a:xfrm>
              <a:off x="8618343" y="265741"/>
              <a:ext cx="3466225" cy="830997"/>
              <a:chOff x="8618343" y="265741"/>
              <a:chExt cx="3466225" cy="830997"/>
            </a:xfrm>
          </p:grpSpPr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9F60A6A-67E2-44A5-92AA-7B72D6255B21}"/>
                  </a:ext>
                </a:extLst>
              </p:cNvPr>
              <p:cNvSpPr txBox="1"/>
              <p:nvPr/>
            </p:nvSpPr>
            <p:spPr>
              <a:xfrm>
                <a:off x="9255494" y="265741"/>
                <a:ext cx="28290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Bilanz:</a:t>
                </a:r>
              </a:p>
              <a:p>
                <a:r>
                  <a:rPr lang="de-DE" sz="2400" dirty="0"/>
                  <a:t>1,7 t → 0,9 t   (-50%)</a:t>
                </a:r>
              </a:p>
            </p:txBody>
          </p:sp>
          <p:pic>
            <p:nvPicPr>
              <p:cNvPr id="164" name="Grafik 163" descr="Fußabdrücke">
                <a:extLst>
                  <a:ext uri="{FF2B5EF4-FFF2-40B4-BE49-F238E27FC236}">
                    <a16:creationId xmlns:a16="http://schemas.microsoft.com/office/drawing/2014/main" id="{D2FE756E-2F72-4930-9FD8-DC3388554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618343" y="355221"/>
                <a:ext cx="646331" cy="646331"/>
              </a:xfrm>
              <a:prstGeom prst="rect">
                <a:avLst/>
              </a:prstGeom>
            </p:spPr>
          </p:pic>
        </p:grp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64EDEC03-AAC5-4FA3-B6E4-BBC1838F5C1E}"/>
              </a:ext>
            </a:extLst>
          </p:cNvPr>
          <p:cNvGrpSpPr/>
          <p:nvPr/>
        </p:nvGrpSpPr>
        <p:grpSpPr>
          <a:xfrm>
            <a:off x="9835764" y="832470"/>
            <a:ext cx="2205814" cy="5290913"/>
            <a:chOff x="9835764" y="832470"/>
            <a:chExt cx="2205814" cy="5290913"/>
          </a:xfrm>
        </p:grpSpPr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30E65A14-8954-4A02-AA39-4054F08CB119}"/>
                </a:ext>
              </a:extLst>
            </p:cNvPr>
            <p:cNvGrpSpPr/>
            <p:nvPr/>
          </p:nvGrpSpPr>
          <p:grpSpPr>
            <a:xfrm>
              <a:off x="9835764" y="832470"/>
              <a:ext cx="2205814" cy="5290913"/>
              <a:chOff x="9835764" y="832470"/>
              <a:chExt cx="2205814" cy="5290913"/>
            </a:xfrm>
          </p:grpSpPr>
          <p:grpSp>
            <p:nvGrpSpPr>
              <p:cNvPr id="137" name="Gruppieren 136">
                <a:extLst>
                  <a:ext uri="{FF2B5EF4-FFF2-40B4-BE49-F238E27FC236}">
                    <a16:creationId xmlns:a16="http://schemas.microsoft.com/office/drawing/2014/main" id="{CFD8F688-8BCD-4B07-8C01-76809F207C8A}"/>
                  </a:ext>
                </a:extLst>
              </p:cNvPr>
              <p:cNvGrpSpPr/>
              <p:nvPr/>
            </p:nvGrpSpPr>
            <p:grpSpPr>
              <a:xfrm>
                <a:off x="9835764" y="832470"/>
                <a:ext cx="2205814" cy="5290913"/>
                <a:chOff x="9835764" y="832470"/>
                <a:chExt cx="2205814" cy="5290913"/>
              </a:xfrm>
            </p:grpSpPr>
            <p:grpSp>
              <p:nvGrpSpPr>
                <p:cNvPr id="141" name="Gruppieren 140">
                  <a:extLst>
                    <a:ext uri="{FF2B5EF4-FFF2-40B4-BE49-F238E27FC236}">
                      <a16:creationId xmlns:a16="http://schemas.microsoft.com/office/drawing/2014/main" id="{4ED0B91C-2A22-41E2-A3BF-D792A6E18A9A}"/>
                    </a:ext>
                  </a:extLst>
                </p:cNvPr>
                <p:cNvGrpSpPr/>
                <p:nvPr/>
              </p:nvGrpSpPr>
              <p:grpSpPr>
                <a:xfrm>
                  <a:off x="9835764" y="832470"/>
                  <a:ext cx="2205262" cy="5290913"/>
                  <a:chOff x="9847639" y="832470"/>
                  <a:chExt cx="2205262" cy="5290913"/>
                </a:xfrm>
              </p:grpSpPr>
              <p:grpSp>
                <p:nvGrpSpPr>
                  <p:cNvPr id="143" name="Gruppieren 142">
                    <a:extLst>
                      <a:ext uri="{FF2B5EF4-FFF2-40B4-BE49-F238E27FC236}">
                        <a16:creationId xmlns:a16="http://schemas.microsoft.com/office/drawing/2014/main" id="{99EC51E5-A292-4C20-B839-B4BED74D2378}"/>
                      </a:ext>
                    </a:extLst>
                  </p:cNvPr>
                  <p:cNvGrpSpPr/>
                  <p:nvPr/>
                </p:nvGrpSpPr>
                <p:grpSpPr>
                  <a:xfrm>
                    <a:off x="11845634" y="832470"/>
                    <a:ext cx="207267" cy="5290913"/>
                    <a:chOff x="10610601" y="832470"/>
                    <a:chExt cx="207267" cy="5290913"/>
                  </a:xfrm>
                </p:grpSpPr>
                <p:cxnSp>
                  <p:nvCxnSpPr>
                    <p:cNvPr id="145" name="Gerade Verbindung mit Pfeil 144">
                      <a:extLst>
                        <a:ext uri="{FF2B5EF4-FFF2-40B4-BE49-F238E27FC236}">
                          <a16:creationId xmlns:a16="http://schemas.microsoft.com/office/drawing/2014/main" id="{2FF9BEEB-70A4-4706-8BB4-678A1F633B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806545" y="832470"/>
                      <a:ext cx="8136" cy="5290913"/>
                    </a:xfrm>
                    <a:prstGeom prst="straightConnector1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Gerader Verbinder 145">
                      <a:extLst>
                        <a:ext uri="{FF2B5EF4-FFF2-40B4-BE49-F238E27FC236}">
                          <a16:creationId xmlns:a16="http://schemas.microsoft.com/office/drawing/2014/main" id="{73F6275E-73FB-44CE-8164-3F58148F3B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0601" y="1946587"/>
                      <a:ext cx="195944" cy="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Gerader Verbinder 146">
                      <a:extLst>
                        <a:ext uri="{FF2B5EF4-FFF2-40B4-BE49-F238E27FC236}">
                          <a16:creationId xmlns:a16="http://schemas.microsoft.com/office/drawing/2014/main" id="{9CD02A2D-8CAA-4C97-AA75-5AADD0A4BB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8737" y="4170904"/>
                      <a:ext cx="195944" cy="0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Gerader Verbinder 147">
                      <a:extLst>
                        <a:ext uri="{FF2B5EF4-FFF2-40B4-BE49-F238E27FC236}">
                          <a16:creationId xmlns:a16="http://schemas.microsoft.com/office/drawing/2014/main" id="{51D906E1-DDA6-4DBA-9CA2-3D2FA7C316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729537"/>
                      <a:ext cx="106325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Gerader Verbinder 148">
                      <a:extLst>
                        <a:ext uri="{FF2B5EF4-FFF2-40B4-BE49-F238E27FC236}">
                          <a16:creationId xmlns:a16="http://schemas.microsoft.com/office/drawing/2014/main" id="{E8BC805E-4764-43E5-884C-8F48FB7A04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276296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Gerader Verbinder 149">
                      <a:extLst>
                        <a:ext uri="{FF2B5EF4-FFF2-40B4-BE49-F238E27FC236}">
                          <a16:creationId xmlns:a16="http://schemas.microsoft.com/office/drawing/2014/main" id="{8ADD51E3-D35F-4482-86E3-C3BA344D9D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2801283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Gerader Verbinder 150">
                      <a:extLst>
                        <a:ext uri="{FF2B5EF4-FFF2-40B4-BE49-F238E27FC236}">
                          <a16:creationId xmlns:a16="http://schemas.microsoft.com/office/drawing/2014/main" id="{3B002066-A399-462E-8233-17C79E29E6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711543" y="2405509"/>
                      <a:ext cx="95002" cy="2236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Gerader Verbinder 151">
                      <a:extLst>
                        <a:ext uri="{FF2B5EF4-FFF2-40B4-BE49-F238E27FC236}">
                          <a16:creationId xmlns:a16="http://schemas.microsoft.com/office/drawing/2014/main" id="{71A2EC75-164B-444A-929E-73625816E5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537338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Gerader Verbinder 152">
                      <a:extLst>
                        <a:ext uri="{FF2B5EF4-FFF2-40B4-BE49-F238E27FC236}">
                          <a16:creationId xmlns:a16="http://schemas.microsoft.com/office/drawing/2014/main" id="{2705F344-2A8D-4BB4-9B5E-DF5B25DC6B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867047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Gerader Verbinder 153">
                      <a:extLst>
                        <a:ext uri="{FF2B5EF4-FFF2-40B4-BE49-F238E27FC236}">
                          <a16:creationId xmlns:a16="http://schemas.microsoft.com/office/drawing/2014/main" id="{6AC5BFD3-E126-4D0C-968D-287DAB856E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392034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Gerader Verbinder 154">
                      <a:extLst>
                        <a:ext uri="{FF2B5EF4-FFF2-40B4-BE49-F238E27FC236}">
                          <a16:creationId xmlns:a16="http://schemas.microsoft.com/office/drawing/2014/main" id="{05766F40-2891-453E-A2C2-6937F26B9D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996260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4" name="Gerader Verbinder 143">
                    <a:extLst>
                      <a:ext uri="{FF2B5EF4-FFF2-40B4-BE49-F238E27FC236}">
                        <a16:creationId xmlns:a16="http://schemas.microsoft.com/office/drawing/2014/main" id="{D9920FB2-9D0F-4D73-A095-53D78BFBA5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47639" y="5618651"/>
                    <a:ext cx="2190200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2" name="Gerader Verbinder 141">
                  <a:extLst>
                    <a:ext uri="{FF2B5EF4-FFF2-40B4-BE49-F238E27FC236}">
                      <a16:creationId xmlns:a16="http://schemas.microsoft.com/office/drawing/2014/main" id="{3CFF2E15-8E62-4058-9A66-BDB4D4A895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34701" y="1493345"/>
                  <a:ext cx="106877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Gruppieren 137">
                <a:extLst>
                  <a:ext uri="{FF2B5EF4-FFF2-40B4-BE49-F238E27FC236}">
                    <a16:creationId xmlns:a16="http://schemas.microsoft.com/office/drawing/2014/main" id="{4EA023E8-B063-4806-9A88-F26B70E02C2F}"/>
                  </a:ext>
                </a:extLst>
              </p:cNvPr>
              <p:cNvGrpSpPr/>
              <p:nvPr/>
            </p:nvGrpSpPr>
            <p:grpSpPr>
              <a:xfrm>
                <a:off x="11538394" y="1805052"/>
                <a:ext cx="412834" cy="2504963"/>
                <a:chOff x="11538394" y="1805052"/>
                <a:chExt cx="412834" cy="2504963"/>
              </a:xfrm>
            </p:grpSpPr>
            <p:sp>
              <p:nvSpPr>
                <p:cNvPr id="139" name="Textfeld 138">
                  <a:extLst>
                    <a:ext uri="{FF2B5EF4-FFF2-40B4-BE49-F238E27FC236}">
                      <a16:creationId xmlns:a16="http://schemas.microsoft.com/office/drawing/2014/main" id="{CFD86685-CC5C-4DA9-A04B-E1A05F00B47D}"/>
                    </a:ext>
                  </a:extLst>
                </p:cNvPr>
                <p:cNvSpPr txBox="1"/>
                <p:nvPr/>
              </p:nvSpPr>
              <p:spPr>
                <a:xfrm>
                  <a:off x="11538394" y="1805052"/>
                  <a:ext cx="41283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10</a:t>
                  </a:r>
                </a:p>
              </p:txBody>
            </p:sp>
            <p:sp>
              <p:nvSpPr>
                <p:cNvPr id="140" name="Textfeld 139">
                  <a:extLst>
                    <a:ext uri="{FF2B5EF4-FFF2-40B4-BE49-F238E27FC236}">
                      <a16:creationId xmlns:a16="http://schemas.microsoft.com/office/drawing/2014/main" id="{577CB4F5-ADC9-4EB6-9D1F-231589A0D471}"/>
                    </a:ext>
                  </a:extLst>
                </p:cNvPr>
                <p:cNvSpPr txBox="1"/>
                <p:nvPr/>
              </p:nvSpPr>
              <p:spPr>
                <a:xfrm>
                  <a:off x="11609643" y="4022833"/>
                  <a:ext cx="265899" cy="287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5</a:t>
                  </a:r>
                </a:p>
              </p:txBody>
            </p:sp>
          </p:grpSp>
        </p:grpSp>
        <p:cxnSp>
          <p:nvCxnSpPr>
            <p:cNvPr id="136" name="Gerader Verbinder 135">
              <a:extLst>
                <a:ext uri="{FF2B5EF4-FFF2-40B4-BE49-F238E27FC236}">
                  <a16:creationId xmlns:a16="http://schemas.microsoft.com/office/drawing/2014/main" id="{C738AA45-8033-4C3B-A1FF-8A38AA856979}"/>
                </a:ext>
              </a:extLst>
            </p:cNvPr>
            <p:cNvCxnSpPr>
              <a:cxnSpLocks/>
            </p:cNvCxnSpPr>
            <p:nvPr/>
          </p:nvCxnSpPr>
          <p:spPr>
            <a:xfrm>
              <a:off x="9847639" y="1275550"/>
              <a:ext cx="21902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DE36EAD-790E-47BB-82B5-0D845B6FF878}"/>
              </a:ext>
            </a:extLst>
          </p:cNvPr>
          <p:cNvGrpSpPr/>
          <p:nvPr/>
        </p:nvGrpSpPr>
        <p:grpSpPr>
          <a:xfrm>
            <a:off x="462241" y="5365478"/>
            <a:ext cx="8961381" cy="1208609"/>
            <a:chOff x="462241" y="4783589"/>
            <a:chExt cx="8961381" cy="1208609"/>
          </a:xfrm>
        </p:grpSpPr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C65612E6-D01F-4CF0-8286-B86E1CE97210}"/>
                </a:ext>
              </a:extLst>
            </p:cNvPr>
            <p:cNvSpPr txBox="1"/>
            <p:nvPr/>
          </p:nvSpPr>
          <p:spPr>
            <a:xfrm>
              <a:off x="462241" y="4783589"/>
              <a:ext cx="4777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>
                  <a:solidFill>
                    <a:srgbClr val="FF0000"/>
                  </a:solidFill>
                </a:rPr>
                <a:t>To</a:t>
              </a:r>
              <a:r>
                <a:rPr lang="de-DE" b="1" dirty="0">
                  <a:solidFill>
                    <a:srgbClr val="FF0000"/>
                  </a:solidFill>
                </a:rPr>
                <a:t>-Do:</a:t>
              </a:r>
            </a:p>
            <a:p>
              <a:r>
                <a:rPr lang="de-DE" dirty="0">
                  <a:solidFill>
                    <a:srgbClr val="FF0000"/>
                  </a:solidFill>
                </a:rPr>
                <a:t>Emissionen aus Verpackungen eingerechnet?</a:t>
              </a:r>
            </a:p>
            <a:p>
              <a:r>
                <a:rPr lang="de-DE" dirty="0">
                  <a:solidFill>
                    <a:srgbClr val="FF0000"/>
                  </a:solidFill>
                </a:rPr>
                <a:t>Zahlen mit UBA-Rechner harmonisieren.</a:t>
              </a:r>
            </a:p>
            <a:p>
              <a:r>
                <a:rPr lang="de-DE" dirty="0">
                  <a:solidFill>
                    <a:srgbClr val="FF0000"/>
                  </a:solidFill>
                </a:rPr>
                <a:t>Emissionen von Eis und Süßigkeiten?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36D31D01-27EE-420C-B967-09B9998D7C6F}"/>
                </a:ext>
              </a:extLst>
            </p:cNvPr>
            <p:cNvSpPr txBox="1"/>
            <p:nvPr/>
          </p:nvSpPr>
          <p:spPr>
            <a:xfrm>
              <a:off x="5512554" y="4791869"/>
              <a:ext cx="39110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</a:rPr>
                <a:t>Zum Weiterdenken: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rgbClr val="FF0000"/>
                  </a:solidFill>
                </a:rPr>
                <a:t>Insektenproteine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rgbClr val="FF0000"/>
                  </a:solidFill>
                </a:rPr>
                <a:t>Milchprodukte/Sojaprodukte =&gt; Bilanz durchrechnen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F230F47-0AF1-460F-A53E-ECB0C59E9BCB}"/>
              </a:ext>
            </a:extLst>
          </p:cNvPr>
          <p:cNvGrpSpPr/>
          <p:nvPr/>
        </p:nvGrpSpPr>
        <p:grpSpPr>
          <a:xfrm>
            <a:off x="342938" y="265512"/>
            <a:ext cx="7052858" cy="954107"/>
            <a:chOff x="342938" y="265512"/>
            <a:chExt cx="7052858" cy="954107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6286D34A-DA35-4797-84C9-290401DE4891}"/>
                </a:ext>
              </a:extLst>
            </p:cNvPr>
            <p:cNvSpPr txBox="1"/>
            <p:nvPr/>
          </p:nvSpPr>
          <p:spPr>
            <a:xfrm>
              <a:off x="1039623" y="265512"/>
              <a:ext cx="63561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Klimafreundlich essen – </a:t>
              </a:r>
            </a:p>
            <a:p>
              <a:r>
                <a:rPr lang="de-DE" sz="2800" dirty="0"/>
                <a:t>persönlicher Beitrag zur Ernährungswende</a:t>
              </a:r>
            </a:p>
          </p:txBody>
        </p:sp>
        <p:pic>
          <p:nvPicPr>
            <p:cNvPr id="57" name="Grafik 56" descr="Burger und Getränk">
              <a:extLst>
                <a:ext uri="{FF2B5EF4-FFF2-40B4-BE49-F238E27FC236}">
                  <a16:creationId xmlns:a16="http://schemas.microsoft.com/office/drawing/2014/main" id="{0D575EB6-6CE5-4A8F-A5E2-888452E6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2938" y="338151"/>
              <a:ext cx="702611" cy="702611"/>
            </a:xfrm>
            <a:prstGeom prst="rect">
              <a:avLst/>
            </a:prstGeom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684ABA2-A3FB-4F78-A6DA-23238FF7304E}"/>
              </a:ext>
            </a:extLst>
          </p:cNvPr>
          <p:cNvGrpSpPr/>
          <p:nvPr/>
        </p:nvGrpSpPr>
        <p:grpSpPr>
          <a:xfrm>
            <a:off x="366688" y="1528625"/>
            <a:ext cx="8458360" cy="3971921"/>
            <a:chOff x="366688" y="1528625"/>
            <a:chExt cx="8458360" cy="3971921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A240C5F5-7A09-4AB0-8ABA-CCB4F7C05879}"/>
                </a:ext>
              </a:extLst>
            </p:cNvPr>
            <p:cNvSpPr txBox="1"/>
            <p:nvPr/>
          </p:nvSpPr>
          <p:spPr>
            <a:xfrm>
              <a:off x="462241" y="1528625"/>
              <a:ext cx="7966500" cy="39719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sz="2000" b="1" dirty="0"/>
                <a:t>Faustregeln: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/>
                <a:t>Auf Top-Klimakiller komplett verzichten (Butter, Rindfleisch).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/>
                <a:t>Fertigprodukte (Tiefkühlpommes etc. ) weglassen.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/>
                <a:t>Milchprodukte (Käse, Sahne etc.) stark reduzieren.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/>
                <a:t>Wenige Tierprodukte (Eier, weißes Fleisch, Milch) sind ok.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/>
                <a:t>Fleisch-Protein durch Hülsenfrüchte ersetzen, nicht durch Käse.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/>
                <a:t>„80% vegan“ (=„</a:t>
              </a:r>
              <a:r>
                <a:rPr lang="de-DE" sz="2000" dirty="0" err="1"/>
                <a:t>klimatarisch</a:t>
              </a:r>
              <a:r>
                <a:rPr lang="de-DE" sz="2000" dirty="0"/>
                <a:t>“) reduziert Risiko der Mangelernährung.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/>
                <a:t>Klimaschutz-Effekt fast so gut wie bei komplett veganer Ernährung.</a:t>
              </a:r>
            </a:p>
            <a:p>
              <a:pPr>
                <a:lnSpc>
                  <a:spcPct val="150000"/>
                </a:lnSpc>
              </a:pPr>
              <a:endParaRPr lang="de-DE" sz="90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6C49764-563C-43C4-8120-71245D7A0C60}"/>
                </a:ext>
              </a:extLst>
            </p:cNvPr>
            <p:cNvSpPr/>
            <p:nvPr/>
          </p:nvSpPr>
          <p:spPr>
            <a:xfrm>
              <a:off x="366688" y="1566736"/>
              <a:ext cx="8458360" cy="37118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14999781-FE5C-42AE-89EE-A598D50111B8}"/>
                </a:ext>
              </a:extLst>
            </p:cNvPr>
            <p:cNvGrpSpPr/>
            <p:nvPr/>
          </p:nvGrpSpPr>
          <p:grpSpPr>
            <a:xfrm>
              <a:off x="7334798" y="2082051"/>
              <a:ext cx="1277524" cy="2120472"/>
              <a:chOff x="7334798" y="2082051"/>
              <a:chExt cx="1277524" cy="2120472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05AD01FE-39AB-424F-BA2F-2B92ED26F6BD}"/>
                  </a:ext>
                </a:extLst>
              </p:cNvPr>
              <p:cNvGrpSpPr/>
              <p:nvPr/>
            </p:nvGrpSpPr>
            <p:grpSpPr>
              <a:xfrm>
                <a:off x="7578969" y="2082051"/>
                <a:ext cx="1033353" cy="2120472"/>
                <a:chOff x="7578969" y="2082051"/>
                <a:chExt cx="1033353" cy="2120472"/>
              </a:xfrm>
            </p:grpSpPr>
            <p:pic>
              <p:nvPicPr>
                <p:cNvPr id="10" name="Grafik 9" descr="Hühnerbein">
                  <a:extLst>
                    <a:ext uri="{FF2B5EF4-FFF2-40B4-BE49-F238E27FC236}">
                      <a16:creationId xmlns:a16="http://schemas.microsoft.com/office/drawing/2014/main" id="{ED3F2AF5-8555-4159-B0A7-9C2880EE4E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78969" y="2113047"/>
                  <a:ext cx="466628" cy="466628"/>
                </a:xfrm>
                <a:prstGeom prst="rect">
                  <a:avLst/>
                </a:prstGeom>
              </p:spPr>
            </p:pic>
            <p:pic>
              <p:nvPicPr>
                <p:cNvPr id="12" name="Grafik 11" descr="Burger und Getränk">
                  <a:extLst>
                    <a:ext uri="{FF2B5EF4-FFF2-40B4-BE49-F238E27FC236}">
                      <a16:creationId xmlns:a16="http://schemas.microsoft.com/office/drawing/2014/main" id="{FC1F6D49-9891-4F82-A6CC-E103C812F5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79674" y="2082051"/>
                  <a:ext cx="632648" cy="632648"/>
                </a:xfrm>
                <a:prstGeom prst="rect">
                  <a:avLst/>
                </a:prstGeom>
              </p:spPr>
            </p:pic>
            <p:pic>
              <p:nvPicPr>
                <p:cNvPr id="14" name="Grafik 13" descr="Obstschüssel">
                  <a:extLst>
                    <a:ext uri="{FF2B5EF4-FFF2-40B4-BE49-F238E27FC236}">
                      <a16:creationId xmlns:a16="http://schemas.microsoft.com/office/drawing/2014/main" id="{236EAA28-E3D3-4A44-85A1-47E54D1B23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8991" y="3569876"/>
                  <a:ext cx="632647" cy="632647"/>
                </a:xfrm>
                <a:prstGeom prst="rect">
                  <a:avLst/>
                </a:prstGeom>
              </p:spPr>
            </p:pic>
            <p:sp>
              <p:nvSpPr>
                <p:cNvPr id="16" name="Pfeil: nach unten 15">
                  <a:extLst>
                    <a:ext uri="{FF2B5EF4-FFF2-40B4-BE49-F238E27FC236}">
                      <a16:creationId xmlns:a16="http://schemas.microsoft.com/office/drawing/2014/main" id="{D7E3AB93-BB07-465C-8819-EAD4B787A63B}"/>
                    </a:ext>
                  </a:extLst>
                </p:cNvPr>
                <p:cNvSpPr/>
                <p:nvPr/>
              </p:nvSpPr>
              <p:spPr>
                <a:xfrm>
                  <a:off x="7632922" y="2914314"/>
                  <a:ext cx="850454" cy="514686"/>
                </a:xfrm>
                <a:prstGeom prst="downArrow">
                  <a:avLst>
                    <a:gd name="adj1" fmla="val 50000"/>
                    <a:gd name="adj2" fmla="val 50000"/>
                  </a:avLst>
                </a:prstGeom>
                <a:gradFill flip="none" rotWithShape="1">
                  <a:gsLst>
                    <a:gs pos="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</p:grpSp>
          <p:pic>
            <p:nvPicPr>
              <p:cNvPr id="71" name="Grafik 70" descr="Mais">
                <a:extLst>
                  <a:ext uri="{FF2B5EF4-FFF2-40B4-BE49-F238E27FC236}">
                    <a16:creationId xmlns:a16="http://schemas.microsoft.com/office/drawing/2014/main" id="{5171FCB5-FC2B-45FE-854B-45A633D822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7334798" y="3507886"/>
                <a:ext cx="600696" cy="6006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505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A3AE210-F05F-485C-B492-D0C34519F98D}"/>
              </a:ext>
            </a:extLst>
          </p:cNvPr>
          <p:cNvSpPr txBox="1"/>
          <p:nvPr/>
        </p:nvSpPr>
        <p:spPr>
          <a:xfrm>
            <a:off x="419468" y="265512"/>
            <a:ext cx="557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Hintergründe Ernährungswende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E034337-011B-4BBD-877B-2AD7CCF4759B}"/>
              </a:ext>
            </a:extLst>
          </p:cNvPr>
          <p:cNvSpPr txBox="1"/>
          <p:nvPr/>
        </p:nvSpPr>
        <p:spPr>
          <a:xfrm>
            <a:off x="7982767" y="3727948"/>
            <a:ext cx="3726009" cy="29578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Eher pflanzlich statt tierisch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Wenig Rind (Fleisch und Milchprodukte)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Bio (Düngung, Artenvielfalt)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Regional (Transport)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Saisonal (Kühlung)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Abfall reduzieren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77FCF36-3E2C-403A-A0E6-98A75BF1B3AD}"/>
              </a:ext>
            </a:extLst>
          </p:cNvPr>
          <p:cNvSpPr txBox="1"/>
          <p:nvPr/>
        </p:nvSpPr>
        <p:spPr>
          <a:xfrm>
            <a:off x="7982766" y="908712"/>
            <a:ext cx="3726009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Je weniger Fläche verwendet werden muss, desto besser.</a:t>
            </a:r>
          </a:p>
          <a:p>
            <a:endParaRPr lang="de-DE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Das hilft dem Klima und der Artenvielfalt gleichzeitig.</a:t>
            </a:r>
          </a:p>
          <a:p>
            <a:endParaRPr lang="de-DE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Böden und Grundwasser werden ebenfalls geschont.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396867F-DC69-403A-97F0-5F2183007FF5}"/>
              </a:ext>
            </a:extLst>
          </p:cNvPr>
          <p:cNvGrpSpPr/>
          <p:nvPr/>
        </p:nvGrpSpPr>
        <p:grpSpPr>
          <a:xfrm>
            <a:off x="483224" y="902920"/>
            <a:ext cx="7249961" cy="2631862"/>
            <a:chOff x="483224" y="902920"/>
            <a:chExt cx="7249961" cy="2631862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50282E2-F910-4161-86DA-F4093568D269}"/>
                </a:ext>
              </a:extLst>
            </p:cNvPr>
            <p:cNvGrpSpPr/>
            <p:nvPr/>
          </p:nvGrpSpPr>
          <p:grpSpPr>
            <a:xfrm>
              <a:off x="483224" y="902920"/>
              <a:ext cx="7249961" cy="2631862"/>
              <a:chOff x="456407" y="1045426"/>
              <a:chExt cx="7249961" cy="2631862"/>
            </a:xfrm>
          </p:grpSpPr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A923682A-B393-47F8-848E-FABCFC4CF1A1}"/>
                  </a:ext>
                </a:extLst>
              </p:cNvPr>
              <p:cNvSpPr/>
              <p:nvPr/>
            </p:nvSpPr>
            <p:spPr>
              <a:xfrm>
                <a:off x="4111515" y="3143643"/>
                <a:ext cx="2674728" cy="8443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B59B2580-9EDB-48B5-85EC-EFE1413A60FA}"/>
                  </a:ext>
                </a:extLst>
              </p:cNvPr>
              <p:cNvSpPr/>
              <p:nvPr/>
            </p:nvSpPr>
            <p:spPr>
              <a:xfrm>
                <a:off x="609606" y="3121057"/>
                <a:ext cx="2674728" cy="8443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FAF91235-FFAD-4760-A465-F1E21EC4687A}"/>
                  </a:ext>
                </a:extLst>
              </p:cNvPr>
              <p:cNvGrpSpPr/>
              <p:nvPr/>
            </p:nvGrpSpPr>
            <p:grpSpPr>
              <a:xfrm>
                <a:off x="456407" y="1045426"/>
                <a:ext cx="7249961" cy="2631862"/>
                <a:chOff x="371968" y="935822"/>
                <a:chExt cx="7249961" cy="2631862"/>
              </a:xfrm>
            </p:grpSpPr>
            <p:sp>
              <p:nvSpPr>
                <p:cNvPr id="8" name="Textfeld 7">
                  <a:extLst>
                    <a:ext uri="{FF2B5EF4-FFF2-40B4-BE49-F238E27FC236}">
                      <a16:creationId xmlns:a16="http://schemas.microsoft.com/office/drawing/2014/main" id="{FE08DF06-4BF1-491C-AA06-80FD9CDCB69D}"/>
                    </a:ext>
                  </a:extLst>
                </p:cNvPr>
                <p:cNvSpPr txBox="1"/>
                <p:nvPr/>
              </p:nvSpPr>
              <p:spPr>
                <a:xfrm>
                  <a:off x="1492395" y="1022168"/>
                  <a:ext cx="34322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/>
                    <a:t>Woher kommen die Emissionen?</a:t>
                  </a:r>
                </a:p>
              </p:txBody>
            </p:sp>
            <p:sp>
              <p:nvSpPr>
                <p:cNvPr id="9" name="Rechteck 8">
                  <a:extLst>
                    <a:ext uri="{FF2B5EF4-FFF2-40B4-BE49-F238E27FC236}">
                      <a16:creationId xmlns:a16="http://schemas.microsoft.com/office/drawing/2014/main" id="{50A4C154-8879-491D-8936-2DE3A2F9276A}"/>
                    </a:ext>
                  </a:extLst>
                </p:cNvPr>
                <p:cNvSpPr/>
                <p:nvPr/>
              </p:nvSpPr>
              <p:spPr>
                <a:xfrm>
                  <a:off x="525480" y="3078478"/>
                  <a:ext cx="2674728" cy="15234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" name="Rechteck 9">
                  <a:extLst>
                    <a:ext uri="{FF2B5EF4-FFF2-40B4-BE49-F238E27FC236}">
                      <a16:creationId xmlns:a16="http://schemas.microsoft.com/office/drawing/2014/main" id="{7A9B8CDE-D6BA-420E-A878-CA7A5B151032}"/>
                    </a:ext>
                  </a:extLst>
                </p:cNvPr>
                <p:cNvSpPr/>
                <p:nvPr/>
              </p:nvSpPr>
              <p:spPr>
                <a:xfrm>
                  <a:off x="4018940" y="3108328"/>
                  <a:ext cx="2674728" cy="15842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1" name="Grafik 10" descr="Laubbaum">
                  <a:extLst>
                    <a:ext uri="{FF2B5EF4-FFF2-40B4-BE49-F238E27FC236}">
                      <a16:creationId xmlns:a16="http://schemas.microsoft.com/office/drawing/2014/main" id="{32E0AB86-3DC3-417B-986B-40FEE97626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9670" y="2316270"/>
                  <a:ext cx="809557" cy="809557"/>
                </a:xfrm>
                <a:prstGeom prst="rect">
                  <a:avLst/>
                </a:prstGeom>
              </p:spPr>
            </p:pic>
            <p:pic>
              <p:nvPicPr>
                <p:cNvPr id="12" name="Grafik 11" descr="Kuh">
                  <a:extLst>
                    <a:ext uri="{FF2B5EF4-FFF2-40B4-BE49-F238E27FC236}">
                      <a16:creationId xmlns:a16="http://schemas.microsoft.com/office/drawing/2014/main" id="{A6212F76-A28C-4B02-9E21-2784F279A2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68758" y="2611635"/>
                  <a:ext cx="559380" cy="559380"/>
                </a:xfrm>
                <a:prstGeom prst="rect">
                  <a:avLst/>
                </a:prstGeom>
              </p:spPr>
            </p:pic>
            <p:pic>
              <p:nvPicPr>
                <p:cNvPr id="14" name="Grafik 13" descr="Tanne">
                  <a:extLst>
                    <a:ext uri="{FF2B5EF4-FFF2-40B4-BE49-F238E27FC236}">
                      <a16:creationId xmlns:a16="http://schemas.microsoft.com/office/drawing/2014/main" id="{B290A3E7-1445-4532-B150-4DB7D4426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924" y="2339464"/>
                  <a:ext cx="769589" cy="769589"/>
                </a:xfrm>
                <a:prstGeom prst="rect">
                  <a:avLst/>
                </a:prstGeom>
              </p:spPr>
            </p:pic>
            <p:pic>
              <p:nvPicPr>
                <p:cNvPr id="15" name="Grafik 14" descr="Mais">
                  <a:extLst>
                    <a:ext uri="{FF2B5EF4-FFF2-40B4-BE49-F238E27FC236}">
                      <a16:creationId xmlns:a16="http://schemas.microsoft.com/office/drawing/2014/main" id="{82ACA838-FF1C-4CE8-BC29-A72B05EADD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7387" y="2532107"/>
                  <a:ext cx="600696" cy="600696"/>
                </a:xfrm>
                <a:prstGeom prst="rect">
                  <a:avLst/>
                </a:prstGeom>
              </p:spPr>
            </p:pic>
            <p:sp>
              <p:nvSpPr>
                <p:cNvPr id="16" name="Freihandform: Form 15">
                  <a:extLst>
                    <a:ext uri="{FF2B5EF4-FFF2-40B4-BE49-F238E27FC236}">
                      <a16:creationId xmlns:a16="http://schemas.microsoft.com/office/drawing/2014/main" id="{DF36F58E-BE7A-49A0-B329-D5E8C02487BE}"/>
                    </a:ext>
                  </a:extLst>
                </p:cNvPr>
                <p:cNvSpPr/>
                <p:nvPr/>
              </p:nvSpPr>
              <p:spPr>
                <a:xfrm>
                  <a:off x="2022724" y="3063590"/>
                  <a:ext cx="1190732" cy="158420"/>
                </a:xfrm>
                <a:custGeom>
                  <a:avLst/>
                  <a:gdLst>
                    <a:gd name="connsiteX0" fmla="*/ 0 w 1190732"/>
                    <a:gd name="connsiteY0" fmla="*/ 0 h 241864"/>
                    <a:gd name="connsiteX1" fmla="*/ 205740 w 1190732"/>
                    <a:gd name="connsiteY1" fmla="*/ 175260 h 241864"/>
                    <a:gd name="connsiteX2" fmla="*/ 335280 w 1190732"/>
                    <a:gd name="connsiteY2" fmla="*/ 236220 h 241864"/>
                    <a:gd name="connsiteX3" fmla="*/ 1021080 w 1190732"/>
                    <a:gd name="connsiteY3" fmla="*/ 236220 h 241864"/>
                    <a:gd name="connsiteX4" fmla="*/ 1165860 w 1190732"/>
                    <a:gd name="connsiteY4" fmla="*/ 236220 h 241864"/>
                    <a:gd name="connsiteX5" fmla="*/ 1188720 w 1190732"/>
                    <a:gd name="connsiteY5" fmla="*/ 236220 h 241864"/>
                    <a:gd name="connsiteX6" fmla="*/ 1188720 w 1190732"/>
                    <a:gd name="connsiteY6" fmla="*/ 160020 h 241864"/>
                    <a:gd name="connsiteX7" fmla="*/ 1181100 w 1190732"/>
                    <a:gd name="connsiteY7" fmla="*/ 45720 h 241864"/>
                    <a:gd name="connsiteX8" fmla="*/ 1181100 w 1190732"/>
                    <a:gd name="connsiteY8" fmla="*/ 7620 h 241864"/>
                    <a:gd name="connsiteX9" fmla="*/ 1150620 w 1190732"/>
                    <a:gd name="connsiteY9" fmla="*/ 7620 h 241864"/>
                    <a:gd name="connsiteX10" fmla="*/ 655320 w 1190732"/>
                    <a:gd name="connsiteY10" fmla="*/ 15240 h 241864"/>
                    <a:gd name="connsiteX11" fmla="*/ 236220 w 1190732"/>
                    <a:gd name="connsiteY11" fmla="*/ 15240 h 241864"/>
                    <a:gd name="connsiteX12" fmla="*/ 0 w 1190732"/>
                    <a:gd name="connsiteY12" fmla="*/ 0 h 24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0732" h="241864">
                      <a:moveTo>
                        <a:pt x="0" y="0"/>
                      </a:moveTo>
                      <a:cubicBezTo>
                        <a:pt x="74930" y="67945"/>
                        <a:pt x="149860" y="135890"/>
                        <a:pt x="205740" y="175260"/>
                      </a:cubicBezTo>
                      <a:cubicBezTo>
                        <a:pt x="261620" y="214630"/>
                        <a:pt x="199390" y="226060"/>
                        <a:pt x="335280" y="236220"/>
                      </a:cubicBezTo>
                      <a:cubicBezTo>
                        <a:pt x="471170" y="246380"/>
                        <a:pt x="1021080" y="236220"/>
                        <a:pt x="1021080" y="236220"/>
                      </a:cubicBezTo>
                      <a:lnTo>
                        <a:pt x="1165860" y="236220"/>
                      </a:lnTo>
                      <a:cubicBezTo>
                        <a:pt x="1193800" y="236220"/>
                        <a:pt x="1184910" y="248920"/>
                        <a:pt x="1188720" y="236220"/>
                      </a:cubicBezTo>
                      <a:cubicBezTo>
                        <a:pt x="1192530" y="223520"/>
                        <a:pt x="1189990" y="191770"/>
                        <a:pt x="1188720" y="160020"/>
                      </a:cubicBezTo>
                      <a:cubicBezTo>
                        <a:pt x="1187450" y="128270"/>
                        <a:pt x="1182370" y="71120"/>
                        <a:pt x="1181100" y="45720"/>
                      </a:cubicBezTo>
                      <a:cubicBezTo>
                        <a:pt x="1179830" y="20320"/>
                        <a:pt x="1181100" y="7620"/>
                        <a:pt x="1181100" y="7620"/>
                      </a:cubicBezTo>
                      <a:cubicBezTo>
                        <a:pt x="1176020" y="1270"/>
                        <a:pt x="1150620" y="7620"/>
                        <a:pt x="1150620" y="7620"/>
                      </a:cubicBezTo>
                      <a:lnTo>
                        <a:pt x="655320" y="15240"/>
                      </a:lnTo>
                      <a:lnTo>
                        <a:pt x="236220" y="15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7C898A47-D131-44A5-9D8B-D1931723579D}"/>
                    </a:ext>
                  </a:extLst>
                </p:cNvPr>
                <p:cNvSpPr txBox="1"/>
                <p:nvPr/>
              </p:nvSpPr>
              <p:spPr>
                <a:xfrm>
                  <a:off x="439838" y="1906567"/>
                  <a:ext cx="1327336" cy="376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>
                      <a:solidFill>
                        <a:srgbClr val="FF6600"/>
                      </a:solidFill>
                    </a:rPr>
                    <a:t>Entwaldung</a:t>
                  </a:r>
                </a:p>
              </p:txBody>
            </p:sp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E793B200-431C-4E11-A962-F79E43F1C755}"/>
                    </a:ext>
                  </a:extLst>
                </p:cNvPr>
                <p:cNvSpPr txBox="1"/>
                <p:nvPr/>
              </p:nvSpPr>
              <p:spPr>
                <a:xfrm>
                  <a:off x="1744273" y="2324096"/>
                  <a:ext cx="15407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>
                      <a:solidFill>
                        <a:srgbClr val="FF6600"/>
                      </a:solidFill>
                    </a:rPr>
                    <a:t>Trockenlegung</a:t>
                  </a:r>
                </a:p>
              </p:txBody>
            </p:sp>
            <p:grpSp>
              <p:nvGrpSpPr>
                <p:cNvPr id="19" name="Gruppieren 18">
                  <a:extLst>
                    <a:ext uri="{FF2B5EF4-FFF2-40B4-BE49-F238E27FC236}">
                      <a16:creationId xmlns:a16="http://schemas.microsoft.com/office/drawing/2014/main" id="{11BEF2DA-1B13-4CD2-9EFF-9BB26B02ED22}"/>
                    </a:ext>
                  </a:extLst>
                </p:cNvPr>
                <p:cNvGrpSpPr/>
                <p:nvPr/>
              </p:nvGrpSpPr>
              <p:grpSpPr>
                <a:xfrm>
                  <a:off x="499670" y="1041758"/>
                  <a:ext cx="1186153" cy="978056"/>
                  <a:chOff x="740086" y="3830328"/>
                  <a:chExt cx="1186153" cy="978056"/>
                </a:xfrm>
              </p:grpSpPr>
              <p:pic>
                <p:nvPicPr>
                  <p:cNvPr id="37" name="Grafik 36" descr="Pfeil: Kurve gegen den Uhrzeigersinn">
                    <a:extLst>
                      <a:ext uri="{FF2B5EF4-FFF2-40B4-BE49-F238E27FC236}">
                        <a16:creationId xmlns:a16="http://schemas.microsoft.com/office/drawing/2014/main" id="{628D3712-3A33-4FA6-A094-D32FF5CAF5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55412" y="4144777"/>
                    <a:ext cx="594231" cy="663607"/>
                  </a:xfrm>
                  <a:prstGeom prst="rect">
                    <a:avLst/>
                  </a:prstGeom>
                </p:spPr>
              </p:pic>
              <p:sp>
                <p:nvSpPr>
                  <p:cNvPr id="38" name="Textfeld 37">
                    <a:extLst>
                      <a:ext uri="{FF2B5EF4-FFF2-40B4-BE49-F238E27FC236}">
                        <a16:creationId xmlns:a16="http://schemas.microsoft.com/office/drawing/2014/main" id="{1DAFF56C-494F-430E-B792-22253C74A993}"/>
                      </a:ext>
                    </a:extLst>
                  </p:cNvPr>
                  <p:cNvSpPr txBox="1"/>
                  <p:nvPr/>
                </p:nvSpPr>
                <p:spPr>
                  <a:xfrm>
                    <a:off x="740086" y="3830328"/>
                    <a:ext cx="11861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b="1" dirty="0">
                        <a:solidFill>
                          <a:srgbClr val="FF6600"/>
                        </a:solidFill>
                      </a:rPr>
                      <a:t>CO</a:t>
                    </a:r>
                    <a:r>
                      <a:rPr lang="de-DE" b="1" baseline="-25000" dirty="0">
                        <a:solidFill>
                          <a:srgbClr val="FF6600"/>
                        </a:solidFill>
                      </a:rPr>
                      <a:t>2</a:t>
                    </a:r>
                  </a:p>
                </p:txBody>
              </p:sp>
            </p:grpSp>
            <p:grpSp>
              <p:nvGrpSpPr>
                <p:cNvPr id="20" name="Gruppieren 19">
                  <a:extLst>
                    <a:ext uri="{FF2B5EF4-FFF2-40B4-BE49-F238E27FC236}">
                      <a16:creationId xmlns:a16="http://schemas.microsoft.com/office/drawing/2014/main" id="{B0FE4409-EAD1-4E85-92C3-3DA857B42099}"/>
                    </a:ext>
                  </a:extLst>
                </p:cNvPr>
                <p:cNvGrpSpPr/>
                <p:nvPr/>
              </p:nvGrpSpPr>
              <p:grpSpPr>
                <a:xfrm>
                  <a:off x="2200231" y="1514464"/>
                  <a:ext cx="972976" cy="900928"/>
                  <a:chOff x="2583762" y="4227662"/>
                  <a:chExt cx="972976" cy="900928"/>
                </a:xfrm>
              </p:grpSpPr>
              <p:pic>
                <p:nvPicPr>
                  <p:cNvPr id="35" name="Grafik 34" descr="Pfeil: Kurve gegen den Uhrzeigersinn">
                    <a:extLst>
                      <a:ext uri="{FF2B5EF4-FFF2-40B4-BE49-F238E27FC236}">
                        <a16:creationId xmlns:a16="http://schemas.microsoft.com/office/drawing/2014/main" id="{DECBF31F-B5F5-4271-B66D-D58C70E99B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583762" y="4464983"/>
                    <a:ext cx="490908" cy="663607"/>
                  </a:xfrm>
                  <a:prstGeom prst="rect">
                    <a:avLst/>
                  </a:prstGeom>
                </p:spPr>
              </p:pic>
              <p:sp>
                <p:nvSpPr>
                  <p:cNvPr id="36" name="Textfeld 35">
                    <a:extLst>
                      <a:ext uri="{FF2B5EF4-FFF2-40B4-BE49-F238E27FC236}">
                        <a16:creationId xmlns:a16="http://schemas.microsoft.com/office/drawing/2014/main" id="{1335668D-8F77-4040-BEDB-AA3BCDF70134}"/>
                      </a:ext>
                    </a:extLst>
                  </p:cNvPr>
                  <p:cNvSpPr txBox="1"/>
                  <p:nvPr/>
                </p:nvSpPr>
                <p:spPr>
                  <a:xfrm>
                    <a:off x="2914310" y="4227662"/>
                    <a:ext cx="6424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b="1" dirty="0">
                        <a:solidFill>
                          <a:srgbClr val="FF6600"/>
                        </a:solidFill>
                      </a:rPr>
                      <a:t>CO</a:t>
                    </a:r>
                    <a:r>
                      <a:rPr lang="de-DE" b="1" baseline="-25000" dirty="0">
                        <a:solidFill>
                          <a:srgbClr val="FF6600"/>
                        </a:solidFill>
                      </a:rPr>
                      <a:t>2</a:t>
                    </a:r>
                  </a:p>
                </p:txBody>
              </p:sp>
            </p:grpSp>
            <p:grpSp>
              <p:nvGrpSpPr>
                <p:cNvPr id="21" name="Gruppieren 20">
                  <a:extLst>
                    <a:ext uri="{FF2B5EF4-FFF2-40B4-BE49-F238E27FC236}">
                      <a16:creationId xmlns:a16="http://schemas.microsoft.com/office/drawing/2014/main" id="{0E842598-708C-4E70-914B-17145CB43600}"/>
                    </a:ext>
                  </a:extLst>
                </p:cNvPr>
                <p:cNvGrpSpPr/>
                <p:nvPr/>
              </p:nvGrpSpPr>
              <p:grpSpPr>
                <a:xfrm flipH="1">
                  <a:off x="4664204" y="1457770"/>
                  <a:ext cx="986256" cy="1035932"/>
                  <a:chOff x="2593370" y="3876395"/>
                  <a:chExt cx="667070" cy="1035932"/>
                </a:xfrm>
              </p:grpSpPr>
              <p:pic>
                <p:nvPicPr>
                  <p:cNvPr id="33" name="Grafik 32" descr="Pfeil: Kurve gegen den Uhrzeigersinn">
                    <a:extLst>
                      <a:ext uri="{FF2B5EF4-FFF2-40B4-BE49-F238E27FC236}">
                        <a16:creationId xmlns:a16="http://schemas.microsoft.com/office/drawing/2014/main" id="{B6021945-A00E-457C-B72A-730449273D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593370" y="4160584"/>
                    <a:ext cx="490908" cy="751743"/>
                  </a:xfrm>
                  <a:prstGeom prst="rect">
                    <a:avLst/>
                  </a:prstGeom>
                </p:spPr>
              </p:pic>
              <p:sp>
                <p:nvSpPr>
                  <p:cNvPr id="34" name="Textfeld 33">
                    <a:extLst>
                      <a:ext uri="{FF2B5EF4-FFF2-40B4-BE49-F238E27FC236}">
                        <a16:creationId xmlns:a16="http://schemas.microsoft.com/office/drawing/2014/main" id="{CD2633F9-D403-4661-A101-A45F623165F4}"/>
                      </a:ext>
                    </a:extLst>
                  </p:cNvPr>
                  <p:cNvSpPr txBox="1"/>
                  <p:nvPr/>
                </p:nvSpPr>
                <p:spPr>
                  <a:xfrm>
                    <a:off x="2881696" y="3876395"/>
                    <a:ext cx="37874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b="1" dirty="0">
                        <a:solidFill>
                          <a:srgbClr val="FF6600"/>
                        </a:solidFill>
                      </a:rPr>
                      <a:t>CH</a:t>
                    </a:r>
                    <a:r>
                      <a:rPr lang="de-DE" b="1" baseline="-25000" dirty="0">
                        <a:solidFill>
                          <a:srgbClr val="FF6600"/>
                        </a:solidFill>
                      </a:rPr>
                      <a:t>4</a:t>
                    </a:r>
                  </a:p>
                </p:txBody>
              </p:sp>
            </p:grpSp>
            <p:pic>
              <p:nvPicPr>
                <p:cNvPr id="22" name="Grafik 21" descr="LKW">
                  <a:extLst>
                    <a:ext uri="{FF2B5EF4-FFF2-40B4-BE49-F238E27FC236}">
                      <a16:creationId xmlns:a16="http://schemas.microsoft.com/office/drawing/2014/main" id="{DC739397-0968-4280-B9D4-FC1D20FC7B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5793" y="2559521"/>
                  <a:ext cx="663607" cy="663607"/>
                </a:xfrm>
                <a:prstGeom prst="rect">
                  <a:avLst/>
                </a:prstGeom>
              </p:spPr>
            </p:pic>
            <p:pic>
              <p:nvPicPr>
                <p:cNvPr id="23" name="Grafik 22" descr="Schneeflocke">
                  <a:extLst>
                    <a:ext uri="{FF2B5EF4-FFF2-40B4-BE49-F238E27FC236}">
                      <a16:creationId xmlns:a16="http://schemas.microsoft.com/office/drawing/2014/main" id="{7BDC95FD-FEC8-4BD9-9157-FF3552E098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30864" y="2421127"/>
                  <a:ext cx="538799" cy="538799"/>
                </a:xfrm>
                <a:prstGeom prst="rect">
                  <a:avLst/>
                </a:prstGeom>
              </p:spPr>
            </p:pic>
            <p:grpSp>
              <p:nvGrpSpPr>
                <p:cNvPr id="24" name="Gruppieren 23">
                  <a:extLst>
                    <a:ext uri="{FF2B5EF4-FFF2-40B4-BE49-F238E27FC236}">
                      <a16:creationId xmlns:a16="http://schemas.microsoft.com/office/drawing/2014/main" id="{FC8BED46-83C8-404D-B049-2B4224AC9D42}"/>
                    </a:ext>
                  </a:extLst>
                </p:cNvPr>
                <p:cNvGrpSpPr/>
                <p:nvPr/>
              </p:nvGrpSpPr>
              <p:grpSpPr>
                <a:xfrm flipH="1">
                  <a:off x="5573138" y="1233194"/>
                  <a:ext cx="992080" cy="976988"/>
                  <a:chOff x="2583762" y="4064518"/>
                  <a:chExt cx="671012" cy="976988"/>
                </a:xfrm>
              </p:grpSpPr>
              <p:pic>
                <p:nvPicPr>
                  <p:cNvPr id="31" name="Grafik 30" descr="Pfeil: Kurve gegen den Uhrzeigersinn">
                    <a:extLst>
                      <a:ext uri="{FF2B5EF4-FFF2-40B4-BE49-F238E27FC236}">
                        <a16:creationId xmlns:a16="http://schemas.microsoft.com/office/drawing/2014/main" id="{80B48A81-75D9-437D-A2D3-1BD99EC44B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583762" y="4377899"/>
                    <a:ext cx="490908" cy="663607"/>
                  </a:xfrm>
                  <a:prstGeom prst="rect">
                    <a:avLst/>
                  </a:prstGeom>
                </p:spPr>
              </p:pic>
              <p:sp>
                <p:nvSpPr>
                  <p:cNvPr id="32" name="Textfeld 31">
                    <a:extLst>
                      <a:ext uri="{FF2B5EF4-FFF2-40B4-BE49-F238E27FC236}">
                        <a16:creationId xmlns:a16="http://schemas.microsoft.com/office/drawing/2014/main" id="{DAA8F9BD-6A8E-4A72-A868-C8AA65419C44}"/>
                      </a:ext>
                    </a:extLst>
                  </p:cNvPr>
                  <p:cNvSpPr txBox="1"/>
                  <p:nvPr/>
                </p:nvSpPr>
                <p:spPr>
                  <a:xfrm>
                    <a:off x="2876030" y="4064518"/>
                    <a:ext cx="37874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b="1" dirty="0">
                        <a:solidFill>
                          <a:srgbClr val="FF6600"/>
                        </a:solidFill>
                      </a:rPr>
                      <a:t>CO</a:t>
                    </a:r>
                    <a:r>
                      <a:rPr lang="de-DE" b="1" baseline="-25000" dirty="0">
                        <a:solidFill>
                          <a:srgbClr val="FF6600"/>
                        </a:solidFill>
                      </a:rPr>
                      <a:t>2</a:t>
                    </a:r>
                  </a:p>
                </p:txBody>
              </p:sp>
            </p:grpSp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1E4092AA-ABBA-47FF-BE7C-8AADBF41AAD3}"/>
                    </a:ext>
                  </a:extLst>
                </p:cNvPr>
                <p:cNvSpPr txBox="1"/>
                <p:nvPr/>
              </p:nvSpPr>
              <p:spPr>
                <a:xfrm>
                  <a:off x="5556318" y="2058987"/>
                  <a:ext cx="20656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>
                      <a:solidFill>
                        <a:srgbClr val="FF6600"/>
                      </a:solidFill>
                    </a:rPr>
                    <a:t>Transport/Kühlung</a:t>
                  </a:r>
                </a:p>
              </p:txBody>
            </p:sp>
            <p:grpSp>
              <p:nvGrpSpPr>
                <p:cNvPr id="26" name="Gruppieren 25">
                  <a:extLst>
                    <a:ext uri="{FF2B5EF4-FFF2-40B4-BE49-F238E27FC236}">
                      <a16:creationId xmlns:a16="http://schemas.microsoft.com/office/drawing/2014/main" id="{B2CB8280-F4CE-4E56-99BA-30059DD6F8EC}"/>
                    </a:ext>
                  </a:extLst>
                </p:cNvPr>
                <p:cNvGrpSpPr/>
                <p:nvPr/>
              </p:nvGrpSpPr>
              <p:grpSpPr>
                <a:xfrm flipH="1">
                  <a:off x="3727790" y="1382461"/>
                  <a:ext cx="791620" cy="760056"/>
                  <a:chOff x="2763335" y="4001172"/>
                  <a:chExt cx="535427" cy="510031"/>
                </a:xfrm>
              </p:grpSpPr>
              <p:pic>
                <p:nvPicPr>
                  <p:cNvPr id="29" name="Grafik 28" descr="Pfeil: Kurve gegen den Uhrzeigersinn">
                    <a:extLst>
                      <a:ext uri="{FF2B5EF4-FFF2-40B4-BE49-F238E27FC236}">
                        <a16:creationId xmlns:a16="http://schemas.microsoft.com/office/drawing/2014/main" id="{A1042FBA-2452-4031-8847-05971A86A9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763335" y="4218658"/>
                    <a:ext cx="378745" cy="292545"/>
                  </a:xfrm>
                  <a:prstGeom prst="rect">
                    <a:avLst/>
                  </a:prstGeom>
                </p:spPr>
              </p:pic>
              <p:sp>
                <p:nvSpPr>
                  <p:cNvPr id="30" name="Textfeld 29">
                    <a:extLst>
                      <a:ext uri="{FF2B5EF4-FFF2-40B4-BE49-F238E27FC236}">
                        <a16:creationId xmlns:a16="http://schemas.microsoft.com/office/drawing/2014/main" id="{CE6C3B89-561A-4A08-834A-C7F8356AA391}"/>
                      </a:ext>
                    </a:extLst>
                  </p:cNvPr>
                  <p:cNvSpPr txBox="1"/>
                  <p:nvPr/>
                </p:nvSpPr>
                <p:spPr>
                  <a:xfrm>
                    <a:off x="2867486" y="4001172"/>
                    <a:ext cx="431276" cy="2478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b="1" dirty="0">
                        <a:solidFill>
                          <a:srgbClr val="FF6600"/>
                        </a:solidFill>
                      </a:rPr>
                      <a:t>N</a:t>
                    </a:r>
                    <a:r>
                      <a:rPr lang="de-DE" b="1" baseline="-25000" dirty="0">
                        <a:solidFill>
                          <a:srgbClr val="FF6600"/>
                        </a:solidFill>
                      </a:rPr>
                      <a:t>2</a:t>
                    </a:r>
                    <a:r>
                      <a:rPr lang="de-DE" b="1" dirty="0">
                        <a:solidFill>
                          <a:srgbClr val="FF6600"/>
                        </a:solidFill>
                      </a:rPr>
                      <a:t>O</a:t>
                    </a:r>
                    <a:endParaRPr lang="de-DE" b="1" baseline="-25000" dirty="0">
                      <a:solidFill>
                        <a:srgbClr val="FF6600"/>
                      </a:solidFill>
                    </a:endParaRPr>
                  </a:p>
                </p:txBody>
              </p:sp>
            </p:grpSp>
            <p:sp>
              <p:nvSpPr>
                <p:cNvPr id="27" name="Pfeil: nach rechts 26">
                  <a:extLst>
                    <a:ext uri="{FF2B5EF4-FFF2-40B4-BE49-F238E27FC236}">
                      <a16:creationId xmlns:a16="http://schemas.microsoft.com/office/drawing/2014/main" id="{A29AA4BC-9A1F-4995-9AE9-1CB29174E2A0}"/>
                    </a:ext>
                  </a:extLst>
                </p:cNvPr>
                <p:cNvSpPr/>
                <p:nvPr/>
              </p:nvSpPr>
              <p:spPr>
                <a:xfrm>
                  <a:off x="3479603" y="2484547"/>
                  <a:ext cx="354099" cy="478330"/>
                </a:xfrm>
                <a:prstGeom prst="rightArrow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Rechteck 27">
                  <a:extLst>
                    <a:ext uri="{FF2B5EF4-FFF2-40B4-BE49-F238E27FC236}">
                      <a16:creationId xmlns:a16="http://schemas.microsoft.com/office/drawing/2014/main" id="{066D8702-5F64-4365-B816-AC50A37EFA7F}"/>
                    </a:ext>
                  </a:extLst>
                </p:cNvPr>
                <p:cNvSpPr/>
                <p:nvPr/>
              </p:nvSpPr>
              <p:spPr>
                <a:xfrm>
                  <a:off x="371968" y="935822"/>
                  <a:ext cx="7180962" cy="263186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B5157AED-E270-4420-A4D4-4B49E1C1B3A9}"/>
                </a:ext>
              </a:extLst>
            </p:cNvPr>
            <p:cNvSpPr txBox="1"/>
            <p:nvPr/>
          </p:nvSpPr>
          <p:spPr>
            <a:xfrm>
              <a:off x="3980237" y="1995669"/>
              <a:ext cx="1186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F6600"/>
                  </a:solidFill>
                </a:rPr>
                <a:t>Düngung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3F3C1CFE-DB84-4228-832A-B5BF8DC98BF2}"/>
                </a:ext>
              </a:extLst>
            </p:cNvPr>
            <p:cNvSpPr txBox="1"/>
            <p:nvPr/>
          </p:nvSpPr>
          <p:spPr>
            <a:xfrm>
              <a:off x="4611788" y="2336942"/>
              <a:ext cx="1511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F6600"/>
                  </a:solidFill>
                </a:rPr>
                <a:t>Wiederkäuer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BE8C0534-62C3-4D92-B7A2-5184A4415831}"/>
              </a:ext>
            </a:extLst>
          </p:cNvPr>
          <p:cNvGrpSpPr/>
          <p:nvPr/>
        </p:nvGrpSpPr>
        <p:grpSpPr>
          <a:xfrm>
            <a:off x="483224" y="3729289"/>
            <a:ext cx="7180962" cy="2956520"/>
            <a:chOff x="483224" y="3729289"/>
            <a:chExt cx="7180962" cy="2956520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3F60550B-DE70-460E-AD3D-9C14DD659462}"/>
                </a:ext>
              </a:extLst>
            </p:cNvPr>
            <p:cNvGrpSpPr/>
            <p:nvPr/>
          </p:nvGrpSpPr>
          <p:grpSpPr>
            <a:xfrm>
              <a:off x="483224" y="3729289"/>
              <a:ext cx="7180962" cy="2956520"/>
              <a:chOff x="483224" y="3764914"/>
              <a:chExt cx="7180962" cy="2956520"/>
            </a:xfrm>
          </p:grpSpPr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DCB63323-77ED-4F20-B120-F25E6F862D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13811" y="4093645"/>
                <a:ext cx="2674537" cy="2527122"/>
              </a:xfrm>
              <a:prstGeom prst="rect">
                <a:avLst/>
              </a:prstGeom>
            </p:spPr>
          </p:pic>
          <p:grpSp>
            <p:nvGrpSpPr>
              <p:cNvPr id="49" name="Gruppieren 48">
                <a:extLst>
                  <a:ext uri="{FF2B5EF4-FFF2-40B4-BE49-F238E27FC236}">
                    <a16:creationId xmlns:a16="http://schemas.microsoft.com/office/drawing/2014/main" id="{9DED6598-D13D-4CB1-B166-75261F03BD2E}"/>
                  </a:ext>
                </a:extLst>
              </p:cNvPr>
              <p:cNvGrpSpPr/>
              <p:nvPr/>
            </p:nvGrpSpPr>
            <p:grpSpPr>
              <a:xfrm>
                <a:off x="785094" y="4110175"/>
                <a:ext cx="5151066" cy="2510592"/>
                <a:chOff x="8115287" y="933754"/>
                <a:chExt cx="6223910" cy="3300093"/>
              </a:xfrm>
            </p:grpSpPr>
            <p:pic>
              <p:nvPicPr>
                <p:cNvPr id="40" name="Grafik 39">
                  <a:extLst>
                    <a:ext uri="{FF2B5EF4-FFF2-40B4-BE49-F238E27FC236}">
                      <a16:creationId xmlns:a16="http://schemas.microsoft.com/office/drawing/2014/main" id="{03FC6C63-0EB3-4A26-A727-EF1E2A8106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15287" y="952442"/>
                  <a:ext cx="3518396" cy="3281405"/>
                </a:xfrm>
                <a:prstGeom prst="rect">
                  <a:avLst/>
                </a:prstGeom>
              </p:spPr>
            </p:pic>
            <p:sp>
              <p:nvSpPr>
                <p:cNvPr id="48" name="Textfeld 47">
                  <a:extLst>
                    <a:ext uri="{FF2B5EF4-FFF2-40B4-BE49-F238E27FC236}">
                      <a16:creationId xmlns:a16="http://schemas.microsoft.com/office/drawing/2014/main" id="{4022BCC4-F00E-47A0-873A-0BDE4F49EBA6}"/>
                    </a:ext>
                  </a:extLst>
                </p:cNvPr>
                <p:cNvSpPr txBox="1"/>
                <p:nvPr/>
              </p:nvSpPr>
              <p:spPr>
                <a:xfrm>
                  <a:off x="10162940" y="933754"/>
                  <a:ext cx="4176257" cy="849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>
                      <a:solidFill>
                        <a:srgbClr val="FF6600"/>
                      </a:solidFill>
                    </a:rPr>
                    <a:t>Nur 10%-der Energie wird an die nächste Stufe weitergegeben</a:t>
                  </a:r>
                </a:p>
              </p:txBody>
            </p:sp>
          </p:grp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7E5CF7F8-D410-418A-A2AB-1080C9F86A29}"/>
                  </a:ext>
                </a:extLst>
              </p:cNvPr>
              <p:cNvSpPr txBox="1"/>
              <p:nvPr/>
            </p:nvSpPr>
            <p:spPr>
              <a:xfrm>
                <a:off x="636423" y="3772479"/>
                <a:ext cx="61766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Warum haben tierische Produkte so hohe Emissionen?</a:t>
                </a:r>
              </a:p>
            </p:txBody>
          </p:sp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EC33FDF1-FD88-45D4-8A9F-4DE2BAD04CED}"/>
                  </a:ext>
                </a:extLst>
              </p:cNvPr>
              <p:cNvSpPr/>
              <p:nvPr/>
            </p:nvSpPr>
            <p:spPr>
              <a:xfrm>
                <a:off x="483224" y="3764914"/>
                <a:ext cx="7180962" cy="29565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62A2F867-9E68-404A-A877-0192D696DEE5}"/>
                </a:ext>
              </a:extLst>
            </p:cNvPr>
            <p:cNvSpPr txBox="1"/>
            <p:nvPr/>
          </p:nvSpPr>
          <p:spPr>
            <a:xfrm rot="16200000">
              <a:off x="6184630" y="5205320"/>
              <a:ext cx="23287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Quelle: Biologie Heute SII, Schroedel Verlag, Braunschweig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41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E7E5AACB-6FDB-466E-8D32-3A31AEC00AE9}"/>
              </a:ext>
            </a:extLst>
          </p:cNvPr>
          <p:cNvSpPr txBox="1"/>
          <p:nvPr/>
        </p:nvSpPr>
        <p:spPr>
          <a:xfrm>
            <a:off x="433387" y="6568032"/>
            <a:ext cx="4227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Klimatarier.de bzw. Schätzungen*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ADBB3E-CCA9-4BBC-AC61-0AB7BEE0BFA7}"/>
              </a:ext>
            </a:extLst>
          </p:cNvPr>
          <p:cNvSpPr txBox="1"/>
          <p:nvPr/>
        </p:nvSpPr>
        <p:spPr>
          <a:xfrm>
            <a:off x="371967" y="265512"/>
            <a:ext cx="1082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Emissionen verschiedener Nahrungsmittel (vereinfachende Darstellung in Gruppen)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4C3CF33-F9B0-46C3-B9EF-54C0730A8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834030"/>
            <a:ext cx="10765044" cy="567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5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5718639-9846-4738-B1A2-74B67AD8ACA9}"/>
              </a:ext>
            </a:extLst>
          </p:cNvPr>
          <p:cNvGrpSpPr/>
          <p:nvPr/>
        </p:nvGrpSpPr>
        <p:grpSpPr>
          <a:xfrm>
            <a:off x="855435" y="3571497"/>
            <a:ext cx="9594850" cy="3190875"/>
            <a:chOff x="855435" y="3571497"/>
            <a:chExt cx="9594850" cy="3190875"/>
          </a:xfrm>
        </p:grpSpPr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FF8F6789-B0D0-4A2A-85FF-B648CEC7F680}"/>
                </a:ext>
              </a:extLst>
            </p:cNvPr>
            <p:cNvGrpSpPr/>
            <p:nvPr/>
          </p:nvGrpSpPr>
          <p:grpSpPr>
            <a:xfrm>
              <a:off x="855435" y="3571497"/>
              <a:ext cx="9594850" cy="3190875"/>
              <a:chOff x="855435" y="3428997"/>
              <a:chExt cx="9594850" cy="3190875"/>
            </a:xfrm>
          </p:grpSpPr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356FB1BD-539C-4C13-9B1F-4495B4270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55435" y="3428997"/>
                <a:ext cx="9594850" cy="3190875"/>
              </a:xfrm>
              <a:prstGeom prst="rect">
                <a:avLst/>
              </a:prstGeom>
            </p:spPr>
          </p:pic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C4DB4ED-D9CB-4DD3-A9CE-F1173EEA6371}"/>
                  </a:ext>
                </a:extLst>
              </p:cNvPr>
              <p:cNvCxnSpPr/>
              <p:nvPr/>
            </p:nvCxnSpPr>
            <p:spPr>
              <a:xfrm>
                <a:off x="2161309" y="4227616"/>
                <a:ext cx="7683335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B25347C6-C968-4A64-B186-1DA0450738C4}"/>
                </a:ext>
              </a:extLst>
            </p:cNvPr>
            <p:cNvSpPr txBox="1"/>
            <p:nvPr/>
          </p:nvSpPr>
          <p:spPr>
            <a:xfrm>
              <a:off x="4108862" y="3595242"/>
              <a:ext cx="3026225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800" dirty="0"/>
            </a:p>
            <a:p>
              <a:pPr algn="ctr"/>
              <a:r>
                <a:rPr lang="de-DE" dirty="0"/>
                <a:t>CO</a:t>
              </a:r>
              <a:r>
                <a:rPr lang="de-DE" baseline="-25000" dirty="0"/>
                <a:t>2</a:t>
              </a:r>
              <a:r>
                <a:rPr lang="de-DE" dirty="0"/>
                <a:t>-Bilanz</a:t>
              </a: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35B7BAC1-642F-4616-894C-03FCF5683F30}"/>
              </a:ext>
            </a:extLst>
          </p:cNvPr>
          <p:cNvSpPr txBox="1"/>
          <p:nvPr/>
        </p:nvSpPr>
        <p:spPr>
          <a:xfrm>
            <a:off x="419468" y="265512"/>
            <a:ext cx="557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Hintergründe Ernährungswende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CDCAA2C-4007-4914-85E7-D11E2157D486}"/>
              </a:ext>
            </a:extLst>
          </p:cNvPr>
          <p:cNvGrpSpPr/>
          <p:nvPr/>
        </p:nvGrpSpPr>
        <p:grpSpPr>
          <a:xfrm>
            <a:off x="4607627" y="4051126"/>
            <a:ext cx="5149933" cy="1352134"/>
            <a:chOff x="4607627" y="4051126"/>
            <a:chExt cx="5149933" cy="1352134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2D63C2AF-6136-4D3E-AA33-00DA7CE4EB12}"/>
                </a:ext>
              </a:extLst>
            </p:cNvPr>
            <p:cNvGrpSpPr/>
            <p:nvPr/>
          </p:nvGrpSpPr>
          <p:grpSpPr>
            <a:xfrm>
              <a:off x="4607627" y="4051126"/>
              <a:ext cx="831273" cy="474548"/>
              <a:chOff x="4607627" y="3908626"/>
              <a:chExt cx="831273" cy="474548"/>
            </a:xfrm>
          </p:grpSpPr>
          <p:sp>
            <p:nvSpPr>
              <p:cNvPr id="27" name="Pfeil: nach unten 26">
                <a:extLst>
                  <a:ext uri="{FF2B5EF4-FFF2-40B4-BE49-F238E27FC236}">
                    <a16:creationId xmlns:a16="http://schemas.microsoft.com/office/drawing/2014/main" id="{E78FEC9F-D7FB-47BD-9316-DF82B70831CF}"/>
                  </a:ext>
                </a:extLst>
              </p:cNvPr>
              <p:cNvSpPr/>
              <p:nvPr/>
            </p:nvSpPr>
            <p:spPr>
              <a:xfrm>
                <a:off x="4654041" y="4243113"/>
                <a:ext cx="274217" cy="140061"/>
              </a:xfrm>
              <a:prstGeom prst="down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1BCECC08-A5FC-489C-B170-F5605EAAF131}"/>
                  </a:ext>
                </a:extLst>
              </p:cNvPr>
              <p:cNvSpPr txBox="1"/>
              <p:nvPr/>
            </p:nvSpPr>
            <p:spPr>
              <a:xfrm>
                <a:off x="4607627" y="3908626"/>
                <a:ext cx="8312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solidFill>
                      <a:srgbClr val="C00000"/>
                    </a:solidFill>
                  </a:rPr>
                  <a:t>-9%</a:t>
                </a:r>
              </a:p>
            </p:txBody>
          </p:sp>
        </p:grp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D7F2E8A5-6591-403C-A022-CC1F1B6AE8EF}"/>
                </a:ext>
              </a:extLst>
            </p:cNvPr>
            <p:cNvGrpSpPr/>
            <p:nvPr/>
          </p:nvGrpSpPr>
          <p:grpSpPr>
            <a:xfrm>
              <a:off x="6766957" y="4072900"/>
              <a:ext cx="831273" cy="1330360"/>
              <a:chOff x="6766957" y="3930400"/>
              <a:chExt cx="831273" cy="1330360"/>
            </a:xfrm>
          </p:grpSpPr>
          <p:sp>
            <p:nvSpPr>
              <p:cNvPr id="28" name="Pfeil: nach unten 27">
                <a:extLst>
                  <a:ext uri="{FF2B5EF4-FFF2-40B4-BE49-F238E27FC236}">
                    <a16:creationId xmlns:a16="http://schemas.microsoft.com/office/drawing/2014/main" id="{7CA10F6E-889C-47E4-AB59-B76B86142B61}"/>
                  </a:ext>
                </a:extLst>
              </p:cNvPr>
              <p:cNvSpPr/>
              <p:nvPr/>
            </p:nvSpPr>
            <p:spPr>
              <a:xfrm>
                <a:off x="6860871" y="4241133"/>
                <a:ext cx="274217" cy="1019627"/>
              </a:xfrm>
              <a:prstGeom prst="down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1D17A623-8B79-4E37-A9A4-2F15E7E5932C}"/>
                  </a:ext>
                </a:extLst>
              </p:cNvPr>
              <p:cNvSpPr txBox="1"/>
              <p:nvPr/>
            </p:nvSpPr>
            <p:spPr>
              <a:xfrm>
                <a:off x="6766957" y="3930400"/>
                <a:ext cx="8312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solidFill>
                      <a:srgbClr val="C00000"/>
                    </a:solidFill>
                  </a:rPr>
                  <a:t>-58%</a:t>
                </a:r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3594E85B-0D9C-410F-AADB-8626A8A0CF1B}"/>
                </a:ext>
              </a:extLst>
            </p:cNvPr>
            <p:cNvGrpSpPr/>
            <p:nvPr/>
          </p:nvGrpSpPr>
          <p:grpSpPr>
            <a:xfrm>
              <a:off x="8926287" y="4072900"/>
              <a:ext cx="831273" cy="1095831"/>
              <a:chOff x="8926287" y="3930400"/>
              <a:chExt cx="831273" cy="1095831"/>
            </a:xfrm>
          </p:grpSpPr>
          <p:sp>
            <p:nvSpPr>
              <p:cNvPr id="29" name="Pfeil: nach unten 28">
                <a:extLst>
                  <a:ext uri="{FF2B5EF4-FFF2-40B4-BE49-F238E27FC236}">
                    <a16:creationId xmlns:a16="http://schemas.microsoft.com/office/drawing/2014/main" id="{0CB7437B-F746-415A-9EF0-414F596265D4}"/>
                  </a:ext>
                </a:extLst>
              </p:cNvPr>
              <p:cNvSpPr/>
              <p:nvPr/>
            </p:nvSpPr>
            <p:spPr>
              <a:xfrm>
                <a:off x="9045931" y="4241133"/>
                <a:ext cx="274217" cy="785098"/>
              </a:xfrm>
              <a:prstGeom prst="down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80D74DDD-8F4F-4F29-9470-7A65BED7D9B1}"/>
                  </a:ext>
                </a:extLst>
              </p:cNvPr>
              <p:cNvSpPr txBox="1"/>
              <p:nvPr/>
            </p:nvSpPr>
            <p:spPr>
              <a:xfrm>
                <a:off x="8926287" y="3930400"/>
                <a:ext cx="8312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solidFill>
                      <a:srgbClr val="C00000"/>
                    </a:solidFill>
                  </a:rPr>
                  <a:t>-45%</a:t>
                </a:r>
              </a:p>
            </p:txBody>
          </p:sp>
        </p:grp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C6162F4-A647-4EE5-A022-34A745C35E46}"/>
              </a:ext>
            </a:extLst>
          </p:cNvPr>
          <p:cNvGrpSpPr/>
          <p:nvPr/>
        </p:nvGrpSpPr>
        <p:grpSpPr>
          <a:xfrm>
            <a:off x="1699662" y="878650"/>
            <a:ext cx="1953182" cy="2918789"/>
            <a:chOff x="1699662" y="938025"/>
            <a:chExt cx="1953182" cy="2918789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6188449B-25E2-41B5-BAC4-E010868CDC40}"/>
                </a:ext>
              </a:extLst>
            </p:cNvPr>
            <p:cNvGrpSpPr/>
            <p:nvPr/>
          </p:nvGrpSpPr>
          <p:grpSpPr>
            <a:xfrm>
              <a:off x="1727200" y="938025"/>
              <a:ext cx="1828800" cy="2076450"/>
              <a:chOff x="1727200" y="997404"/>
              <a:chExt cx="1828800" cy="2076450"/>
            </a:xfrm>
          </p:grpSpPr>
          <p:pic>
            <p:nvPicPr>
              <p:cNvPr id="2" name="Grafik 1">
                <a:extLst>
                  <a:ext uri="{FF2B5EF4-FFF2-40B4-BE49-F238E27FC236}">
                    <a16:creationId xmlns:a16="http://schemas.microsoft.com/office/drawing/2014/main" id="{26C148B0-C1F2-45F0-8022-96F6DC4146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7200" y="997404"/>
                <a:ext cx="1828800" cy="2076450"/>
              </a:xfrm>
              <a:prstGeom prst="rect">
                <a:avLst/>
              </a:prstGeom>
            </p:spPr>
          </p:pic>
          <p:pic>
            <p:nvPicPr>
              <p:cNvPr id="7" name="Grafik 6" descr="Hühnerbein">
                <a:extLst>
                  <a:ext uri="{FF2B5EF4-FFF2-40B4-BE49-F238E27FC236}">
                    <a16:creationId xmlns:a16="http://schemas.microsoft.com/office/drawing/2014/main" id="{ED0048FD-B39B-4536-976E-840A50EA2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22933" y="1583515"/>
                <a:ext cx="342895" cy="342895"/>
              </a:xfrm>
              <a:prstGeom prst="rect">
                <a:avLst/>
              </a:prstGeom>
            </p:spPr>
          </p:pic>
          <p:pic>
            <p:nvPicPr>
              <p:cNvPr id="8" name="Grafik 7" descr="Obstschüssel">
                <a:extLst>
                  <a:ext uri="{FF2B5EF4-FFF2-40B4-BE49-F238E27FC236}">
                    <a16:creationId xmlns:a16="http://schemas.microsoft.com/office/drawing/2014/main" id="{98D6FA97-3342-497F-83EF-F0CA3D8AAC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680149" y="2175454"/>
                <a:ext cx="632647" cy="632647"/>
              </a:xfrm>
              <a:prstGeom prst="rect">
                <a:avLst/>
              </a:prstGeom>
            </p:spPr>
          </p:pic>
          <p:pic>
            <p:nvPicPr>
              <p:cNvPr id="9" name="Grafik 8" descr="Mais">
                <a:extLst>
                  <a:ext uri="{FF2B5EF4-FFF2-40B4-BE49-F238E27FC236}">
                    <a16:creationId xmlns:a16="http://schemas.microsoft.com/office/drawing/2014/main" id="{D9BD82B5-E5E1-4FD5-A186-268C7A4C3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729591" y="1519343"/>
                <a:ext cx="471238" cy="471238"/>
              </a:xfrm>
              <a:prstGeom prst="rect">
                <a:avLst/>
              </a:prstGeom>
            </p:spPr>
          </p:pic>
          <p:pic>
            <p:nvPicPr>
              <p:cNvPr id="13" name="Grafik 12" descr="Eis">
                <a:extLst>
                  <a:ext uri="{FF2B5EF4-FFF2-40B4-BE49-F238E27FC236}">
                    <a16:creationId xmlns:a16="http://schemas.microsoft.com/office/drawing/2014/main" id="{B3FADC7C-7AB6-4301-A8FF-59CC1D4CB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40982" y="1416321"/>
                <a:ext cx="405312" cy="405312"/>
              </a:xfrm>
              <a:prstGeom prst="rect">
                <a:avLst/>
              </a:prstGeom>
            </p:spPr>
          </p:pic>
          <p:pic>
            <p:nvPicPr>
              <p:cNvPr id="16" name="Grafik 15" descr="Kuchenstück">
                <a:extLst>
                  <a:ext uri="{FF2B5EF4-FFF2-40B4-BE49-F238E27FC236}">
                    <a16:creationId xmlns:a16="http://schemas.microsoft.com/office/drawing/2014/main" id="{EA4A934D-9852-4778-B574-7390953D7D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926022" y="2124506"/>
                <a:ext cx="471238" cy="471238"/>
              </a:xfrm>
              <a:prstGeom prst="rect">
                <a:avLst/>
              </a:prstGeom>
            </p:spPr>
          </p:pic>
        </p:grp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34F70BCF-AC5B-4E6A-97C5-F2204813B5CB}"/>
                </a:ext>
              </a:extLst>
            </p:cNvPr>
            <p:cNvSpPr txBox="1"/>
            <p:nvPr/>
          </p:nvSpPr>
          <p:spPr>
            <a:xfrm>
              <a:off x="1699662" y="3025817"/>
              <a:ext cx="19531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EC7524"/>
                  </a:solidFill>
                </a:rPr>
                <a:t>6x Fleisch/Woche </a:t>
              </a:r>
            </a:p>
            <a:p>
              <a:pPr algn="ctr"/>
              <a:r>
                <a:rPr lang="de-DE" sz="1200" dirty="0">
                  <a:solidFill>
                    <a:srgbClr val="EC7524"/>
                  </a:solidFill>
                </a:rPr>
                <a:t>(→ 1,2 kg)</a:t>
              </a:r>
            </a:p>
            <a:p>
              <a:pPr algn="ctr"/>
              <a:r>
                <a:rPr lang="de-DE" sz="1200" dirty="0">
                  <a:solidFill>
                    <a:srgbClr val="0070C0"/>
                  </a:solidFill>
                </a:rPr>
                <a:t>viele Milchprodukte</a:t>
              </a:r>
            </a:p>
            <a:p>
              <a:pPr algn="ctr"/>
              <a:r>
                <a:rPr lang="de-DE" sz="1200" dirty="0">
                  <a:solidFill>
                    <a:srgbClr val="0070C0"/>
                  </a:solidFill>
                </a:rPr>
                <a:t>(→ 2,9 kg)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4B523C92-8517-4566-ABAC-947403E8A9D9}"/>
              </a:ext>
            </a:extLst>
          </p:cNvPr>
          <p:cNvGrpSpPr/>
          <p:nvPr/>
        </p:nvGrpSpPr>
        <p:grpSpPr>
          <a:xfrm>
            <a:off x="3847192" y="878650"/>
            <a:ext cx="6681519" cy="2966476"/>
            <a:chOff x="3847192" y="938025"/>
            <a:chExt cx="6681519" cy="296647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33E07253-FD7C-4C15-A5BC-455A6E40B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847192" y="938025"/>
              <a:ext cx="1943100" cy="2152650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6B2FBF6F-0CA3-4038-B4BF-6772A737E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183083" y="938025"/>
              <a:ext cx="1838325" cy="2162175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996990E-4A0A-46BE-A9BF-EBEDB0EAC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326206" y="938025"/>
              <a:ext cx="1857375" cy="2171700"/>
            </a:xfrm>
            <a:prstGeom prst="rect">
              <a:avLst/>
            </a:prstGeom>
          </p:spPr>
        </p:pic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6E12592B-F810-4B57-8CB4-A2D3293FA479}"/>
                </a:ext>
              </a:extLst>
            </p:cNvPr>
            <p:cNvSpPr txBox="1"/>
            <p:nvPr/>
          </p:nvSpPr>
          <p:spPr>
            <a:xfrm>
              <a:off x="4020411" y="3030758"/>
              <a:ext cx="16915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EC7524"/>
                  </a:solidFill>
                </a:rPr>
                <a:t>2x Fleisch/Woche</a:t>
              </a:r>
            </a:p>
            <a:p>
              <a:pPr algn="ctr"/>
              <a:r>
                <a:rPr lang="de-DE" sz="1200" dirty="0">
                  <a:solidFill>
                    <a:srgbClr val="EC7524"/>
                  </a:solidFill>
                </a:rPr>
                <a:t>(→ 0,4 kg)</a:t>
              </a:r>
            </a:p>
            <a:p>
              <a:pPr algn="ctr"/>
              <a:r>
                <a:rPr lang="de-DE" sz="1200" dirty="0">
                  <a:solidFill>
                    <a:srgbClr val="0070C0"/>
                  </a:solidFill>
                </a:rPr>
                <a:t>viele Milchprodukte</a:t>
              </a:r>
            </a:p>
            <a:p>
              <a:pPr algn="ctr"/>
              <a:r>
                <a:rPr lang="de-DE" sz="1200" dirty="0">
                  <a:solidFill>
                    <a:srgbClr val="0070C0"/>
                  </a:solidFill>
                </a:rPr>
                <a:t>(→ 3,0 kg)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7DD29BC6-394B-4601-9BDB-9B17A6E9AEDC}"/>
                </a:ext>
              </a:extLst>
            </p:cNvPr>
            <p:cNvSpPr txBox="1"/>
            <p:nvPr/>
          </p:nvSpPr>
          <p:spPr>
            <a:xfrm>
              <a:off x="8328209" y="3073504"/>
              <a:ext cx="2200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EC7524"/>
                  </a:solidFill>
                </a:rPr>
                <a:t>1x Fleisch/Woche</a:t>
              </a:r>
            </a:p>
            <a:p>
              <a:pPr algn="ctr"/>
              <a:r>
                <a:rPr lang="de-DE" sz="1200" dirty="0">
                  <a:solidFill>
                    <a:srgbClr val="EC7524"/>
                  </a:solidFill>
                </a:rPr>
                <a:t>(→ 0,2 kg), Eier normal </a:t>
              </a:r>
            </a:p>
            <a:p>
              <a:pPr algn="ctr"/>
              <a:r>
                <a:rPr lang="de-DE" sz="1200" dirty="0">
                  <a:solidFill>
                    <a:srgbClr val="0070C0"/>
                  </a:solidFill>
                </a:rPr>
                <a:t>wenige Milchprodukte</a:t>
              </a:r>
            </a:p>
            <a:p>
              <a:pPr algn="ctr"/>
              <a:r>
                <a:rPr lang="de-DE" sz="1200" dirty="0">
                  <a:solidFill>
                    <a:srgbClr val="0070C0"/>
                  </a:solidFill>
                </a:rPr>
                <a:t>(→ 0,8 kg)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0D1489D7-045C-4E6C-8458-9B32159FB33F}"/>
                </a:ext>
              </a:extLst>
            </p:cNvPr>
            <p:cNvSpPr txBox="1"/>
            <p:nvPr/>
          </p:nvSpPr>
          <p:spPr>
            <a:xfrm>
              <a:off x="6336610" y="3048787"/>
              <a:ext cx="19017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keine tierischen Produkte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0B95267-C3EC-4CA0-924E-4D36125CDE3B}"/>
              </a:ext>
            </a:extLst>
          </p:cNvPr>
          <p:cNvGrpSpPr/>
          <p:nvPr/>
        </p:nvGrpSpPr>
        <p:grpSpPr>
          <a:xfrm>
            <a:off x="296884" y="1500386"/>
            <a:ext cx="1675910" cy="646331"/>
            <a:chOff x="332509" y="1583515"/>
            <a:chExt cx="1675910" cy="646331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1B238A2E-2457-4D4C-A3DB-441BCEE075E8}"/>
                </a:ext>
              </a:extLst>
            </p:cNvPr>
            <p:cNvSpPr txBox="1"/>
            <p:nvPr/>
          </p:nvSpPr>
          <p:spPr>
            <a:xfrm>
              <a:off x="332509" y="1583515"/>
              <a:ext cx="1103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0070C0"/>
                  </a:solidFill>
                </a:rPr>
                <a:t>Käse-Piktogramm fehlt! </a:t>
              </a: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552FEDAA-BC44-4C0F-8499-2973A6319196}"/>
                </a:ext>
              </a:extLst>
            </p:cNvPr>
            <p:cNvCxnSpPr/>
            <p:nvPr/>
          </p:nvCxnSpPr>
          <p:spPr>
            <a:xfrm>
              <a:off x="1158492" y="1990581"/>
              <a:ext cx="849927" cy="2392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88007539-C168-4A23-8ED0-5E9E34E2F337}"/>
              </a:ext>
            </a:extLst>
          </p:cNvPr>
          <p:cNvSpPr txBox="1"/>
          <p:nvPr/>
        </p:nvSpPr>
        <p:spPr>
          <a:xfrm>
            <a:off x="7346841" y="4347543"/>
            <a:ext cx="1439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vegan bringt am meisten, muss aber nicht 100% umgesetzt werden</a:t>
            </a:r>
          </a:p>
        </p:txBody>
      </p:sp>
    </p:spTree>
    <p:extLst>
      <p:ext uri="{BB962C8B-B14F-4D97-AF65-F5344CB8AC3E}">
        <p14:creationId xmlns:p14="http://schemas.microsoft.com/office/powerpoint/2010/main" val="167194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B0CEB4AC-C8B8-459B-9C2F-3E49458B3861}"/>
              </a:ext>
            </a:extLst>
          </p:cNvPr>
          <p:cNvSpPr txBox="1"/>
          <p:nvPr/>
        </p:nvSpPr>
        <p:spPr>
          <a:xfrm>
            <a:off x="348801" y="1400968"/>
            <a:ext cx="8411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Hochwertige, langlebige Produkte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Kleidung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Elektrogeräte (Handy, Waschmaschine,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Kühlgeräte, Klimaanlagen, Wärmepumpen ohne FKW-haltige Kühlmittel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Möbel (Sofa, Stühle, Teppich …)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F96B95E-010F-49B3-8567-BF1351361538}"/>
              </a:ext>
            </a:extLst>
          </p:cNvPr>
          <p:cNvGrpSpPr/>
          <p:nvPr/>
        </p:nvGrpSpPr>
        <p:grpSpPr>
          <a:xfrm>
            <a:off x="9824858" y="1274929"/>
            <a:ext cx="713726" cy="4848452"/>
            <a:chOff x="1500991" y="2254517"/>
            <a:chExt cx="517814" cy="2970627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D4BCE030-A95B-4106-AC9F-3F8EEC25DB55}"/>
                </a:ext>
              </a:extLst>
            </p:cNvPr>
            <p:cNvSpPr/>
            <p:nvPr/>
          </p:nvSpPr>
          <p:spPr>
            <a:xfrm>
              <a:off x="1500991" y="5082640"/>
              <a:ext cx="517814" cy="14250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C1107C7-4B04-446B-BC06-556BDA2A94A9}"/>
                </a:ext>
              </a:extLst>
            </p:cNvPr>
            <p:cNvSpPr/>
            <p:nvPr/>
          </p:nvSpPr>
          <p:spPr>
            <a:xfrm>
              <a:off x="1500991" y="3906982"/>
              <a:ext cx="517814" cy="11776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53EA38D3-DBBF-4455-AE0A-3488BF90B836}"/>
                </a:ext>
              </a:extLst>
            </p:cNvPr>
            <p:cNvSpPr/>
            <p:nvPr/>
          </p:nvSpPr>
          <p:spPr>
            <a:xfrm>
              <a:off x="1500991" y="3429000"/>
              <a:ext cx="517814" cy="479961"/>
            </a:xfrm>
            <a:prstGeom prst="rect">
              <a:avLst/>
            </a:prstGeom>
            <a:solidFill>
              <a:srgbClr val="EC7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F654C651-0FC5-4388-9D27-4CA9DD29573A}"/>
                </a:ext>
              </a:extLst>
            </p:cNvPr>
            <p:cNvSpPr/>
            <p:nvPr/>
          </p:nvSpPr>
          <p:spPr>
            <a:xfrm>
              <a:off x="1500991" y="3283867"/>
              <a:ext cx="517814" cy="145133"/>
            </a:xfrm>
            <a:prstGeom prst="rect">
              <a:avLst/>
            </a:prstGeom>
            <a:solidFill>
              <a:srgbClr val="FF8D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B1C4519A-8B47-4B1A-BD20-0B042AE84518}"/>
                </a:ext>
              </a:extLst>
            </p:cNvPr>
            <p:cNvSpPr/>
            <p:nvPr/>
          </p:nvSpPr>
          <p:spPr>
            <a:xfrm>
              <a:off x="1500991" y="2889011"/>
              <a:ext cx="517814" cy="394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54944648-C540-49D4-B59E-11455DD1DB8F}"/>
                </a:ext>
              </a:extLst>
            </p:cNvPr>
            <p:cNvSpPr/>
            <p:nvPr/>
          </p:nvSpPr>
          <p:spPr>
            <a:xfrm>
              <a:off x="1500991" y="2463324"/>
              <a:ext cx="517814" cy="4256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992BB37B-1BFB-4482-8C78-A6789F236F9F}"/>
                </a:ext>
              </a:extLst>
            </p:cNvPr>
            <p:cNvSpPr/>
            <p:nvPr/>
          </p:nvSpPr>
          <p:spPr>
            <a:xfrm>
              <a:off x="1500991" y="2254517"/>
              <a:ext cx="517814" cy="2078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2B00402B-A336-41E7-9DA0-D106C5D15DB7}"/>
              </a:ext>
            </a:extLst>
          </p:cNvPr>
          <p:cNvGrpSpPr/>
          <p:nvPr/>
        </p:nvGrpSpPr>
        <p:grpSpPr>
          <a:xfrm>
            <a:off x="9958758" y="1304943"/>
            <a:ext cx="467661" cy="4852552"/>
            <a:chOff x="9958758" y="1304943"/>
            <a:chExt cx="467661" cy="4852552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102" name="Grafik 101" descr="Anzug">
              <a:extLst>
                <a:ext uri="{FF2B5EF4-FFF2-40B4-BE49-F238E27FC236}">
                  <a16:creationId xmlns:a16="http://schemas.microsoft.com/office/drawing/2014/main" id="{9F007B15-D670-430E-BD71-6852BFDC0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90052" y="4517389"/>
              <a:ext cx="436367" cy="436367"/>
            </a:xfrm>
            <a:prstGeom prst="rect">
              <a:avLst/>
            </a:prstGeom>
          </p:spPr>
        </p:pic>
        <p:pic>
          <p:nvPicPr>
            <p:cNvPr id="103" name="Grafik 102" descr="Stadt">
              <a:extLst>
                <a:ext uri="{FF2B5EF4-FFF2-40B4-BE49-F238E27FC236}">
                  <a16:creationId xmlns:a16="http://schemas.microsoft.com/office/drawing/2014/main" id="{178EE01C-71AF-4964-99C5-C6F2E1F50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12795" y="5810341"/>
              <a:ext cx="347154" cy="347154"/>
            </a:xfrm>
            <a:prstGeom prst="rect">
              <a:avLst/>
            </a:prstGeom>
          </p:spPr>
        </p:pic>
        <p:pic>
          <p:nvPicPr>
            <p:cNvPr id="104" name="Grafik 103" descr="Burger und Getränk">
              <a:extLst>
                <a:ext uri="{FF2B5EF4-FFF2-40B4-BE49-F238E27FC236}">
                  <a16:creationId xmlns:a16="http://schemas.microsoft.com/office/drawing/2014/main" id="{2C10B9B5-9CB4-4255-9484-C387DE934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63973" y="3358065"/>
              <a:ext cx="429342" cy="429342"/>
            </a:xfrm>
            <a:prstGeom prst="rect">
              <a:avLst/>
            </a:prstGeom>
          </p:spPr>
        </p:pic>
        <p:pic>
          <p:nvPicPr>
            <p:cNvPr id="105" name="Grafik 104" descr="Auto">
              <a:extLst>
                <a:ext uri="{FF2B5EF4-FFF2-40B4-BE49-F238E27FC236}">
                  <a16:creationId xmlns:a16="http://schemas.microsoft.com/office/drawing/2014/main" id="{74B494E4-2D49-4E8D-B612-0E423DC8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58758" y="2468975"/>
              <a:ext cx="408218" cy="408218"/>
            </a:xfrm>
            <a:prstGeom prst="rect">
              <a:avLst/>
            </a:prstGeom>
          </p:spPr>
        </p:pic>
        <p:pic>
          <p:nvPicPr>
            <p:cNvPr id="106" name="Grafik 105" descr="Flugzeug">
              <a:extLst>
                <a:ext uri="{FF2B5EF4-FFF2-40B4-BE49-F238E27FC236}">
                  <a16:creationId xmlns:a16="http://schemas.microsoft.com/office/drawing/2014/main" id="{596C5FFE-232B-4759-96CA-D2D7B767C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10026103" y="2914314"/>
              <a:ext cx="310307" cy="310307"/>
            </a:xfrm>
            <a:prstGeom prst="rect">
              <a:avLst/>
            </a:prstGeom>
          </p:spPr>
        </p:pic>
        <p:pic>
          <p:nvPicPr>
            <p:cNvPr id="107" name="Grafik 106" descr="Thermometer">
              <a:extLst>
                <a:ext uri="{FF2B5EF4-FFF2-40B4-BE49-F238E27FC236}">
                  <a16:creationId xmlns:a16="http://schemas.microsoft.com/office/drawing/2014/main" id="{617361D5-CD1C-4AD0-8427-AD16CE3DA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963142" y="1806406"/>
              <a:ext cx="399449" cy="399449"/>
            </a:xfrm>
            <a:prstGeom prst="rect">
              <a:avLst/>
            </a:prstGeom>
          </p:spPr>
        </p:pic>
        <p:pic>
          <p:nvPicPr>
            <p:cNvPr id="108" name="Grafik 107" descr="Glühlampe">
              <a:extLst>
                <a:ext uri="{FF2B5EF4-FFF2-40B4-BE49-F238E27FC236}">
                  <a16:creationId xmlns:a16="http://schemas.microsoft.com/office/drawing/2014/main" id="{1687C6DE-4187-436C-80EF-D7766CF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012795" y="1304943"/>
              <a:ext cx="296355" cy="296355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F6FD1D0-92F8-42F9-8172-EC9A6978C9E2}"/>
              </a:ext>
            </a:extLst>
          </p:cNvPr>
          <p:cNvGrpSpPr/>
          <p:nvPr/>
        </p:nvGrpSpPr>
        <p:grpSpPr>
          <a:xfrm>
            <a:off x="8386116" y="289288"/>
            <a:ext cx="3733314" cy="5834096"/>
            <a:chOff x="8386116" y="289288"/>
            <a:chExt cx="3733314" cy="5834096"/>
          </a:xfrm>
        </p:grpSpPr>
        <p:sp>
          <p:nvSpPr>
            <p:cNvPr id="34" name="Pfeil: nach unten 33">
              <a:extLst>
                <a:ext uri="{FF2B5EF4-FFF2-40B4-BE49-F238E27FC236}">
                  <a16:creationId xmlns:a16="http://schemas.microsoft.com/office/drawing/2014/main" id="{0F0EC11B-7D47-4C95-A6DD-A2F8B4D6E9E2}"/>
                </a:ext>
              </a:extLst>
            </p:cNvPr>
            <p:cNvSpPr/>
            <p:nvPr/>
          </p:nvSpPr>
          <p:spPr>
            <a:xfrm>
              <a:off x="11079685" y="3276296"/>
              <a:ext cx="265899" cy="112920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133" name="Gruppieren 132">
              <a:extLst>
                <a:ext uri="{FF2B5EF4-FFF2-40B4-BE49-F238E27FC236}">
                  <a16:creationId xmlns:a16="http://schemas.microsoft.com/office/drawing/2014/main" id="{244EC0E7-29C7-446C-997D-46FEE310A7E4}"/>
                </a:ext>
              </a:extLst>
            </p:cNvPr>
            <p:cNvGrpSpPr/>
            <p:nvPr/>
          </p:nvGrpSpPr>
          <p:grpSpPr>
            <a:xfrm>
              <a:off x="8386116" y="289288"/>
              <a:ext cx="3733314" cy="830997"/>
              <a:chOff x="8386116" y="289288"/>
              <a:chExt cx="3733314" cy="830997"/>
            </a:xfrm>
          </p:grpSpPr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9F60A6A-67E2-44A5-92AA-7B72D6255B21}"/>
                  </a:ext>
                </a:extLst>
              </p:cNvPr>
              <p:cNvSpPr txBox="1"/>
              <p:nvPr/>
            </p:nvSpPr>
            <p:spPr>
              <a:xfrm>
                <a:off x="9006728" y="289288"/>
                <a:ext cx="31127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Bilanz:</a:t>
                </a:r>
              </a:p>
              <a:p>
                <a:r>
                  <a:rPr lang="de-DE" sz="2400" dirty="0"/>
                  <a:t>4,6t → 2,3 t (-50%) </a:t>
                </a:r>
                <a:r>
                  <a:rPr lang="de-DE" sz="2400" baseline="30000" dirty="0"/>
                  <a:t>2</a:t>
                </a:r>
              </a:p>
            </p:txBody>
          </p:sp>
          <p:pic>
            <p:nvPicPr>
              <p:cNvPr id="132" name="Grafik 131" descr="Fußabdrücke">
                <a:extLst>
                  <a:ext uri="{FF2B5EF4-FFF2-40B4-BE49-F238E27FC236}">
                    <a16:creationId xmlns:a16="http://schemas.microsoft.com/office/drawing/2014/main" id="{32F3C8E3-0859-4BDE-B4B6-CD9C78C47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386116" y="355221"/>
                <a:ext cx="646331" cy="646331"/>
              </a:xfrm>
              <a:prstGeom prst="rect">
                <a:avLst/>
              </a:prstGeom>
            </p:spPr>
          </p:pic>
        </p:grp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53F629D0-81C7-4D97-9B72-78602E5BADE7}"/>
                </a:ext>
              </a:extLst>
            </p:cNvPr>
            <p:cNvGrpSpPr/>
            <p:nvPr/>
          </p:nvGrpSpPr>
          <p:grpSpPr>
            <a:xfrm>
              <a:off x="10860292" y="4410881"/>
              <a:ext cx="716272" cy="1712503"/>
              <a:chOff x="10860292" y="4410881"/>
              <a:chExt cx="716272" cy="1712503"/>
            </a:xfrm>
          </p:grpSpPr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6639B971-FACE-48F9-9B1C-1AAE388571E2}"/>
                  </a:ext>
                </a:extLst>
              </p:cNvPr>
              <p:cNvGrpSpPr/>
              <p:nvPr/>
            </p:nvGrpSpPr>
            <p:grpSpPr>
              <a:xfrm>
                <a:off x="10860292" y="4986343"/>
                <a:ext cx="713726" cy="1137041"/>
                <a:chOff x="1500991" y="4528484"/>
                <a:chExt cx="517814" cy="696660"/>
              </a:xfrm>
            </p:grpSpPr>
            <p:sp>
              <p:nvSpPr>
                <p:cNvPr id="10" name="Rechteck 9">
                  <a:extLst>
                    <a:ext uri="{FF2B5EF4-FFF2-40B4-BE49-F238E27FC236}">
                      <a16:creationId xmlns:a16="http://schemas.microsoft.com/office/drawing/2014/main" id="{F6961919-D460-4C6F-9E93-70BE75ACB000}"/>
                    </a:ext>
                  </a:extLst>
                </p:cNvPr>
                <p:cNvSpPr/>
                <p:nvPr/>
              </p:nvSpPr>
              <p:spPr>
                <a:xfrm>
                  <a:off x="1500991" y="5082640"/>
                  <a:ext cx="517814" cy="142504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" name="Rechteck 10">
                  <a:extLst>
                    <a:ext uri="{FF2B5EF4-FFF2-40B4-BE49-F238E27FC236}">
                      <a16:creationId xmlns:a16="http://schemas.microsoft.com/office/drawing/2014/main" id="{E59A0639-475B-46C1-B173-443881452901}"/>
                    </a:ext>
                  </a:extLst>
                </p:cNvPr>
                <p:cNvSpPr/>
                <p:nvPr/>
              </p:nvSpPr>
              <p:spPr>
                <a:xfrm>
                  <a:off x="1500991" y="4528484"/>
                  <a:ext cx="517814" cy="55613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85" name="Rechteck 84">
                <a:extLst>
                  <a:ext uri="{FF2B5EF4-FFF2-40B4-BE49-F238E27FC236}">
                    <a16:creationId xmlns:a16="http://schemas.microsoft.com/office/drawing/2014/main" id="{CD62C223-7DDA-4DF1-A691-FD3E8C257AB7}"/>
                  </a:ext>
                </a:extLst>
              </p:cNvPr>
              <p:cNvSpPr/>
              <p:nvPr/>
            </p:nvSpPr>
            <p:spPr>
              <a:xfrm>
                <a:off x="10862838" y="4599238"/>
                <a:ext cx="713726" cy="396635"/>
              </a:xfrm>
              <a:prstGeom prst="rect">
                <a:avLst/>
              </a:prstGeom>
              <a:solidFill>
                <a:srgbClr val="EC7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Rechteck 86">
                <a:extLst>
                  <a:ext uri="{FF2B5EF4-FFF2-40B4-BE49-F238E27FC236}">
                    <a16:creationId xmlns:a16="http://schemas.microsoft.com/office/drawing/2014/main" id="{59B24D25-AC29-43A8-B5ED-B6C9BDF095CE}"/>
                  </a:ext>
                </a:extLst>
              </p:cNvPr>
              <p:cNvSpPr/>
              <p:nvPr/>
            </p:nvSpPr>
            <p:spPr>
              <a:xfrm>
                <a:off x="10862838" y="4410881"/>
                <a:ext cx="713726" cy="1829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01F6EA34-BB50-48A6-A394-47212D9980D9}"/>
              </a:ext>
            </a:extLst>
          </p:cNvPr>
          <p:cNvGrpSpPr/>
          <p:nvPr/>
        </p:nvGrpSpPr>
        <p:grpSpPr>
          <a:xfrm>
            <a:off x="9835764" y="832470"/>
            <a:ext cx="2205814" cy="5290913"/>
            <a:chOff x="9835764" y="832470"/>
            <a:chExt cx="2205814" cy="5290913"/>
          </a:xfrm>
        </p:grpSpPr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FA718C50-965A-4821-96E2-6702A2B12365}"/>
                </a:ext>
              </a:extLst>
            </p:cNvPr>
            <p:cNvGrpSpPr/>
            <p:nvPr/>
          </p:nvGrpSpPr>
          <p:grpSpPr>
            <a:xfrm>
              <a:off x="9835764" y="832470"/>
              <a:ext cx="2205814" cy="5290913"/>
              <a:chOff x="9835764" y="832470"/>
              <a:chExt cx="2205814" cy="5290913"/>
            </a:xfrm>
          </p:grpSpPr>
          <p:grpSp>
            <p:nvGrpSpPr>
              <p:cNvPr id="113" name="Gruppieren 112">
                <a:extLst>
                  <a:ext uri="{FF2B5EF4-FFF2-40B4-BE49-F238E27FC236}">
                    <a16:creationId xmlns:a16="http://schemas.microsoft.com/office/drawing/2014/main" id="{62B2814C-2F54-45EF-994B-8FAC4EAFB22E}"/>
                  </a:ext>
                </a:extLst>
              </p:cNvPr>
              <p:cNvGrpSpPr/>
              <p:nvPr/>
            </p:nvGrpSpPr>
            <p:grpSpPr>
              <a:xfrm>
                <a:off x="9835764" y="832470"/>
                <a:ext cx="2205814" cy="5290913"/>
                <a:chOff x="9835764" y="832470"/>
                <a:chExt cx="2205814" cy="5290913"/>
              </a:xfrm>
            </p:grpSpPr>
            <p:grpSp>
              <p:nvGrpSpPr>
                <p:cNvPr id="117" name="Gruppieren 116">
                  <a:extLst>
                    <a:ext uri="{FF2B5EF4-FFF2-40B4-BE49-F238E27FC236}">
                      <a16:creationId xmlns:a16="http://schemas.microsoft.com/office/drawing/2014/main" id="{BC4C7123-7307-45C1-9421-4492387BC94E}"/>
                    </a:ext>
                  </a:extLst>
                </p:cNvPr>
                <p:cNvGrpSpPr/>
                <p:nvPr/>
              </p:nvGrpSpPr>
              <p:grpSpPr>
                <a:xfrm>
                  <a:off x="9835764" y="832470"/>
                  <a:ext cx="2205262" cy="5290913"/>
                  <a:chOff x="9847639" y="832470"/>
                  <a:chExt cx="2205262" cy="5290913"/>
                </a:xfrm>
              </p:grpSpPr>
              <p:grpSp>
                <p:nvGrpSpPr>
                  <p:cNvPr id="119" name="Gruppieren 118">
                    <a:extLst>
                      <a:ext uri="{FF2B5EF4-FFF2-40B4-BE49-F238E27FC236}">
                        <a16:creationId xmlns:a16="http://schemas.microsoft.com/office/drawing/2014/main" id="{9D30B846-5E86-4FC0-BE05-BA172CBB381F}"/>
                      </a:ext>
                    </a:extLst>
                  </p:cNvPr>
                  <p:cNvGrpSpPr/>
                  <p:nvPr/>
                </p:nvGrpSpPr>
                <p:grpSpPr>
                  <a:xfrm>
                    <a:off x="11845634" y="832470"/>
                    <a:ext cx="207267" cy="5290913"/>
                    <a:chOff x="10610601" y="832470"/>
                    <a:chExt cx="207267" cy="5290913"/>
                  </a:xfrm>
                </p:grpSpPr>
                <p:cxnSp>
                  <p:nvCxnSpPr>
                    <p:cNvPr id="121" name="Gerade Verbindung mit Pfeil 120">
                      <a:extLst>
                        <a:ext uri="{FF2B5EF4-FFF2-40B4-BE49-F238E27FC236}">
                          <a16:creationId xmlns:a16="http://schemas.microsoft.com/office/drawing/2014/main" id="{506F4860-AA8C-4A4B-BBD3-023A033665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806545" y="832470"/>
                      <a:ext cx="8136" cy="5290913"/>
                    </a:xfrm>
                    <a:prstGeom prst="straightConnector1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Gerader Verbinder 121">
                      <a:extLst>
                        <a:ext uri="{FF2B5EF4-FFF2-40B4-BE49-F238E27FC236}">
                          <a16:creationId xmlns:a16="http://schemas.microsoft.com/office/drawing/2014/main" id="{3BDD73AF-6D7F-4384-B04B-7377830F00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0601" y="1946587"/>
                      <a:ext cx="195944" cy="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Gerader Verbinder 122">
                      <a:extLst>
                        <a:ext uri="{FF2B5EF4-FFF2-40B4-BE49-F238E27FC236}">
                          <a16:creationId xmlns:a16="http://schemas.microsoft.com/office/drawing/2014/main" id="{704F37B8-B732-4850-8101-912D8CAE6C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8737" y="4170904"/>
                      <a:ext cx="195944" cy="0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Gerader Verbinder 123">
                      <a:extLst>
                        <a:ext uri="{FF2B5EF4-FFF2-40B4-BE49-F238E27FC236}">
                          <a16:creationId xmlns:a16="http://schemas.microsoft.com/office/drawing/2014/main" id="{B9E537AA-AEF9-40BE-9DD6-7127FA9E5F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729537"/>
                      <a:ext cx="106325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Gerader Verbinder 124">
                      <a:extLst>
                        <a:ext uri="{FF2B5EF4-FFF2-40B4-BE49-F238E27FC236}">
                          <a16:creationId xmlns:a16="http://schemas.microsoft.com/office/drawing/2014/main" id="{E9CBD164-C524-4F30-A638-A53C91553F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276296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Gerader Verbinder 125">
                      <a:extLst>
                        <a:ext uri="{FF2B5EF4-FFF2-40B4-BE49-F238E27FC236}">
                          <a16:creationId xmlns:a16="http://schemas.microsoft.com/office/drawing/2014/main" id="{442D7509-59BA-49C0-8B7A-0F10947494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2801283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Gerader Verbinder 126">
                      <a:extLst>
                        <a:ext uri="{FF2B5EF4-FFF2-40B4-BE49-F238E27FC236}">
                          <a16:creationId xmlns:a16="http://schemas.microsoft.com/office/drawing/2014/main" id="{6D67FA49-70B8-4130-8A87-7E62089C92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711543" y="2405509"/>
                      <a:ext cx="95002" cy="2236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Gerader Verbinder 127">
                      <a:extLst>
                        <a:ext uri="{FF2B5EF4-FFF2-40B4-BE49-F238E27FC236}">
                          <a16:creationId xmlns:a16="http://schemas.microsoft.com/office/drawing/2014/main" id="{A12698C3-0FA0-4F68-9602-2097930E92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537338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Gerader Verbinder 128">
                      <a:extLst>
                        <a:ext uri="{FF2B5EF4-FFF2-40B4-BE49-F238E27FC236}">
                          <a16:creationId xmlns:a16="http://schemas.microsoft.com/office/drawing/2014/main" id="{E8810272-92C2-45CC-850F-1B5E43937B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867047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Gerader Verbinder 129">
                      <a:extLst>
                        <a:ext uri="{FF2B5EF4-FFF2-40B4-BE49-F238E27FC236}">
                          <a16:creationId xmlns:a16="http://schemas.microsoft.com/office/drawing/2014/main" id="{F6C10B3E-913A-4E6E-A3FB-0700AE971F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392034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Gerader Verbinder 130">
                      <a:extLst>
                        <a:ext uri="{FF2B5EF4-FFF2-40B4-BE49-F238E27FC236}">
                          <a16:creationId xmlns:a16="http://schemas.microsoft.com/office/drawing/2014/main" id="{6CC3CB28-6C89-4CA7-8B0E-88507EE36B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996260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0" name="Gerader Verbinder 119">
                    <a:extLst>
                      <a:ext uri="{FF2B5EF4-FFF2-40B4-BE49-F238E27FC236}">
                        <a16:creationId xmlns:a16="http://schemas.microsoft.com/office/drawing/2014/main" id="{C56652E1-0555-4A3F-8714-09A11CDC79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47639" y="5618653"/>
                    <a:ext cx="2190200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8" name="Gerader Verbinder 117">
                  <a:extLst>
                    <a:ext uri="{FF2B5EF4-FFF2-40B4-BE49-F238E27FC236}">
                      <a16:creationId xmlns:a16="http://schemas.microsoft.com/office/drawing/2014/main" id="{F28A9B5A-17EF-4D10-B213-C6560BE85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34701" y="1493345"/>
                  <a:ext cx="106877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uppieren 113">
                <a:extLst>
                  <a:ext uri="{FF2B5EF4-FFF2-40B4-BE49-F238E27FC236}">
                    <a16:creationId xmlns:a16="http://schemas.microsoft.com/office/drawing/2014/main" id="{4E00D573-262C-402B-95B4-BF3E5332DFEF}"/>
                  </a:ext>
                </a:extLst>
              </p:cNvPr>
              <p:cNvGrpSpPr/>
              <p:nvPr/>
            </p:nvGrpSpPr>
            <p:grpSpPr>
              <a:xfrm>
                <a:off x="11538394" y="1805052"/>
                <a:ext cx="412834" cy="2504963"/>
                <a:chOff x="11538394" y="1805052"/>
                <a:chExt cx="412834" cy="2504963"/>
              </a:xfrm>
            </p:grpSpPr>
            <p:sp>
              <p:nvSpPr>
                <p:cNvPr id="115" name="Textfeld 114">
                  <a:extLst>
                    <a:ext uri="{FF2B5EF4-FFF2-40B4-BE49-F238E27FC236}">
                      <a16:creationId xmlns:a16="http://schemas.microsoft.com/office/drawing/2014/main" id="{D4253E5F-73BC-434B-8F3F-53606F17D538}"/>
                    </a:ext>
                  </a:extLst>
                </p:cNvPr>
                <p:cNvSpPr txBox="1"/>
                <p:nvPr/>
              </p:nvSpPr>
              <p:spPr>
                <a:xfrm>
                  <a:off x="11538394" y="1805052"/>
                  <a:ext cx="41283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10</a:t>
                  </a:r>
                </a:p>
              </p:txBody>
            </p:sp>
            <p:sp>
              <p:nvSpPr>
                <p:cNvPr id="116" name="Textfeld 115">
                  <a:extLst>
                    <a:ext uri="{FF2B5EF4-FFF2-40B4-BE49-F238E27FC236}">
                      <a16:creationId xmlns:a16="http://schemas.microsoft.com/office/drawing/2014/main" id="{7274A02A-80F0-4DD0-AFC3-EA35D43A5CB8}"/>
                    </a:ext>
                  </a:extLst>
                </p:cNvPr>
                <p:cNvSpPr txBox="1"/>
                <p:nvPr/>
              </p:nvSpPr>
              <p:spPr>
                <a:xfrm>
                  <a:off x="11609643" y="4022833"/>
                  <a:ext cx="265899" cy="287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5</a:t>
                  </a:r>
                </a:p>
              </p:txBody>
            </p:sp>
          </p:grpSp>
        </p:grpSp>
        <p:cxnSp>
          <p:nvCxnSpPr>
            <p:cNvPr id="112" name="Gerader Verbinder 111">
              <a:extLst>
                <a:ext uri="{FF2B5EF4-FFF2-40B4-BE49-F238E27FC236}">
                  <a16:creationId xmlns:a16="http://schemas.microsoft.com/office/drawing/2014/main" id="{02F468DC-A5DD-44BE-A43F-9B47BBEA8D8E}"/>
                </a:ext>
              </a:extLst>
            </p:cNvPr>
            <p:cNvCxnSpPr>
              <a:cxnSpLocks/>
            </p:cNvCxnSpPr>
            <p:nvPr/>
          </p:nvCxnSpPr>
          <p:spPr>
            <a:xfrm>
              <a:off x="9847639" y="1275550"/>
              <a:ext cx="21902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AA7A12F3-760E-4397-AEF7-2C3B4FFFBFA9}"/>
              </a:ext>
            </a:extLst>
          </p:cNvPr>
          <p:cNvSpPr/>
          <p:nvPr/>
        </p:nvSpPr>
        <p:spPr>
          <a:xfrm>
            <a:off x="348801" y="3012418"/>
            <a:ext cx="3795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Gebrauchte Produkte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Flohmärkte, Ebay, Antiquariat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Second-Hand-Läden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02DCFDE9-BA78-4F67-83A5-B9CE55E2A417}"/>
              </a:ext>
            </a:extLst>
          </p:cNvPr>
          <p:cNvSpPr/>
          <p:nvPr/>
        </p:nvSpPr>
        <p:spPr>
          <a:xfrm>
            <a:off x="348815" y="5426931"/>
            <a:ext cx="8730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Generelle Sparsamkeit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 privat konsumiertem Euro ca. 4 bis 5 kg CO2- Emissionen</a:t>
            </a:r>
            <a:r>
              <a:rPr lang="de-DE" baseline="30000" dirty="0"/>
              <a:t>1</a:t>
            </a:r>
          </a:p>
          <a:p>
            <a:r>
              <a:rPr lang="de-DE" dirty="0"/>
              <a:t>	</a:t>
            </a:r>
            <a:r>
              <a:rPr lang="de-DE" dirty="0">
                <a:solidFill>
                  <a:srgbClr val="FF0000"/>
                </a:solidFill>
              </a:rPr>
              <a:t>=&gt;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ca. 1000 € durchschn. Konsum pro Jahr (ca. 85€ /Monat)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Frage der </a:t>
            </a:r>
            <a:r>
              <a:rPr lang="de-DE" u="sng" dirty="0"/>
              <a:t>Suffizienz</a:t>
            </a:r>
            <a:r>
              <a:rPr lang="de-DE" dirty="0"/>
              <a:t>: Wie viel brauche ich wirklich?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55738A1-1DAD-4A62-9D45-B62D90CE8CFA}"/>
              </a:ext>
            </a:extLst>
          </p:cNvPr>
          <p:cNvGrpSpPr/>
          <p:nvPr/>
        </p:nvGrpSpPr>
        <p:grpSpPr>
          <a:xfrm>
            <a:off x="348801" y="4081659"/>
            <a:ext cx="7607356" cy="1200329"/>
            <a:chOff x="348801" y="4081659"/>
            <a:chExt cx="7607356" cy="1200329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3784DBD6-13C6-4EA4-840B-ABAEDC269488}"/>
                </a:ext>
              </a:extLst>
            </p:cNvPr>
            <p:cNvSpPr txBox="1"/>
            <p:nvPr/>
          </p:nvSpPr>
          <p:spPr>
            <a:xfrm>
              <a:off x="348801" y="4081659"/>
              <a:ext cx="67763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Papier und Holz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Keine Produkte aus Tropenholz, FSC-Siegel beachten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Recycling-Papier (Drucker, Taschentücher, Küchen-/Toilettenpapier)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Aufkleber „Bitte Keine Werbung“ am Briefkasten</a:t>
              </a:r>
            </a:p>
          </p:txBody>
        </p:sp>
        <p:pic>
          <p:nvPicPr>
            <p:cNvPr id="64" name="Picture 2" descr="Bildergebnis für fsc siegel">
              <a:extLst>
                <a:ext uri="{FF2B5EF4-FFF2-40B4-BE49-F238E27FC236}">
                  <a16:creationId xmlns:a16="http://schemas.microsoft.com/office/drawing/2014/main" id="{E63B6E02-2E99-438D-A41C-5FCE41D44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819" y="4320073"/>
              <a:ext cx="798338" cy="83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7985D0-D9C4-4F2B-AB1F-C6B807238198}"/>
              </a:ext>
            </a:extLst>
          </p:cNvPr>
          <p:cNvGrpSpPr/>
          <p:nvPr/>
        </p:nvGrpSpPr>
        <p:grpSpPr>
          <a:xfrm>
            <a:off x="316285" y="252258"/>
            <a:ext cx="7416606" cy="954107"/>
            <a:chOff x="316285" y="252258"/>
            <a:chExt cx="7416606" cy="954107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6286D34A-DA35-4797-84C9-290401DE4891}"/>
                </a:ext>
              </a:extLst>
            </p:cNvPr>
            <p:cNvSpPr txBox="1"/>
            <p:nvPr/>
          </p:nvSpPr>
          <p:spPr>
            <a:xfrm>
              <a:off x="1079878" y="252258"/>
              <a:ext cx="66530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Klimafreundlich konsumieren – </a:t>
              </a:r>
            </a:p>
            <a:p>
              <a:r>
                <a:rPr lang="de-DE" sz="2800" dirty="0"/>
                <a:t>persönlicher Beitrag zur Konsumwende</a:t>
              </a:r>
            </a:p>
          </p:txBody>
        </p:sp>
        <p:pic>
          <p:nvPicPr>
            <p:cNvPr id="65" name="Grafik 64" descr="Anzug">
              <a:extLst>
                <a:ext uri="{FF2B5EF4-FFF2-40B4-BE49-F238E27FC236}">
                  <a16:creationId xmlns:a16="http://schemas.microsoft.com/office/drawing/2014/main" id="{FA65BFF0-5A07-43AF-9528-390DCD448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6285" y="370490"/>
              <a:ext cx="728748" cy="728748"/>
            </a:xfrm>
            <a:prstGeom prst="rect">
              <a:avLst/>
            </a:prstGeom>
          </p:spPr>
        </p:pic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64442C4F-0FB6-4747-9712-6410DDA181D9}"/>
              </a:ext>
            </a:extLst>
          </p:cNvPr>
          <p:cNvSpPr txBox="1"/>
          <p:nvPr/>
        </p:nvSpPr>
        <p:spPr>
          <a:xfrm>
            <a:off x="6792686" y="6225543"/>
            <a:ext cx="52451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Quellen:</a:t>
            </a:r>
          </a:p>
          <a:p>
            <a:pPr marL="228600" indent="-228600">
              <a:buAutoNum type="arabicParenR"/>
            </a:pPr>
            <a:r>
              <a:rPr lang="de-DE" sz="1000" dirty="0"/>
              <a:t>Quaschning, V., Erneuerbare Energie und Klimaschutz, Hanser Verlag, München 2018, S. 90.</a:t>
            </a:r>
          </a:p>
          <a:p>
            <a:pPr marL="228600" indent="-228600">
              <a:buAutoNum type="arabicParenR"/>
            </a:pPr>
            <a:r>
              <a:rPr lang="de-DE" sz="1000" dirty="0"/>
              <a:t>Wert willkürlich gewählt, hier muss jede(r) selbst rechnen.</a:t>
            </a:r>
          </a:p>
        </p:txBody>
      </p:sp>
    </p:spTree>
    <p:extLst>
      <p:ext uri="{BB962C8B-B14F-4D97-AF65-F5344CB8AC3E}">
        <p14:creationId xmlns:p14="http://schemas.microsoft.com/office/powerpoint/2010/main" val="36556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58F362F-EB4D-4211-8EC4-785B5E383E17}"/>
              </a:ext>
            </a:extLst>
          </p:cNvPr>
          <p:cNvGrpSpPr/>
          <p:nvPr/>
        </p:nvGrpSpPr>
        <p:grpSpPr>
          <a:xfrm>
            <a:off x="9824858" y="1274929"/>
            <a:ext cx="713726" cy="4848452"/>
            <a:chOff x="1500991" y="2254517"/>
            <a:chExt cx="517814" cy="297062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220D91B3-E629-47EC-92C5-25BC6EC7E4E8}"/>
                </a:ext>
              </a:extLst>
            </p:cNvPr>
            <p:cNvSpPr/>
            <p:nvPr/>
          </p:nvSpPr>
          <p:spPr>
            <a:xfrm>
              <a:off x="1500991" y="5082640"/>
              <a:ext cx="517814" cy="14250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E4F5A4FC-2E6E-48FF-88D9-DF603428BF37}"/>
                </a:ext>
              </a:extLst>
            </p:cNvPr>
            <p:cNvSpPr/>
            <p:nvPr/>
          </p:nvSpPr>
          <p:spPr>
            <a:xfrm>
              <a:off x="1500991" y="3906982"/>
              <a:ext cx="517814" cy="11776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32D2B086-E272-44AD-8677-8DA7731BA4BF}"/>
                </a:ext>
              </a:extLst>
            </p:cNvPr>
            <p:cNvSpPr/>
            <p:nvPr/>
          </p:nvSpPr>
          <p:spPr>
            <a:xfrm>
              <a:off x="1500991" y="3429000"/>
              <a:ext cx="517814" cy="479961"/>
            </a:xfrm>
            <a:prstGeom prst="rect">
              <a:avLst/>
            </a:prstGeom>
            <a:solidFill>
              <a:srgbClr val="EC7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B1517768-A0C9-49A5-8211-B3705BA8AED8}"/>
                </a:ext>
              </a:extLst>
            </p:cNvPr>
            <p:cNvSpPr/>
            <p:nvPr/>
          </p:nvSpPr>
          <p:spPr>
            <a:xfrm>
              <a:off x="1500991" y="3283867"/>
              <a:ext cx="517814" cy="145133"/>
            </a:xfrm>
            <a:prstGeom prst="rect">
              <a:avLst/>
            </a:prstGeom>
            <a:solidFill>
              <a:srgbClr val="FF8D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3C23EB4B-6265-4484-BDB7-D6C4F5AA0A28}"/>
                </a:ext>
              </a:extLst>
            </p:cNvPr>
            <p:cNvSpPr/>
            <p:nvPr/>
          </p:nvSpPr>
          <p:spPr>
            <a:xfrm>
              <a:off x="1500991" y="2889011"/>
              <a:ext cx="517814" cy="394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0A26A9D6-6B50-49F9-89C5-0CE4FC5006DE}"/>
                </a:ext>
              </a:extLst>
            </p:cNvPr>
            <p:cNvSpPr/>
            <p:nvPr/>
          </p:nvSpPr>
          <p:spPr>
            <a:xfrm>
              <a:off x="1500991" y="2463324"/>
              <a:ext cx="517814" cy="4256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47E940DD-81F4-4A93-92C0-89ED6BF0C4E7}"/>
                </a:ext>
              </a:extLst>
            </p:cNvPr>
            <p:cNvSpPr/>
            <p:nvPr/>
          </p:nvSpPr>
          <p:spPr>
            <a:xfrm>
              <a:off x="1500991" y="2254517"/>
              <a:ext cx="517814" cy="2078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1B62D913-5224-4928-B58E-31A29382A936}"/>
              </a:ext>
            </a:extLst>
          </p:cNvPr>
          <p:cNvSpPr txBox="1"/>
          <p:nvPr/>
        </p:nvSpPr>
        <p:spPr>
          <a:xfrm>
            <a:off x="542899" y="1207174"/>
            <a:ext cx="399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Was ist da enthalten?</a:t>
            </a:r>
          </a:p>
          <a:p>
            <a:r>
              <a:rPr lang="de-DE" dirty="0">
                <a:solidFill>
                  <a:srgbClr val="FF0000"/>
                </a:solidFill>
              </a:rPr>
              <a:t>=&gt; Beim UBA nachfragen</a:t>
            </a:r>
          </a:p>
        </p:txBody>
      </p:sp>
      <p:sp>
        <p:nvSpPr>
          <p:cNvPr id="45" name="Pfeil: nach unten 44">
            <a:extLst>
              <a:ext uri="{FF2B5EF4-FFF2-40B4-BE49-F238E27FC236}">
                <a16:creationId xmlns:a16="http://schemas.microsoft.com/office/drawing/2014/main" id="{4ECE7BEA-AC43-4DD7-8447-24F2DE2B4CE5}"/>
              </a:ext>
            </a:extLst>
          </p:cNvPr>
          <p:cNvSpPr/>
          <p:nvPr/>
        </p:nvSpPr>
        <p:spPr>
          <a:xfrm>
            <a:off x="11064092" y="4191946"/>
            <a:ext cx="265899" cy="38469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70BB4FD8-55DE-4713-AC1A-F6CC24F1F216}"/>
              </a:ext>
            </a:extLst>
          </p:cNvPr>
          <p:cNvGrpSpPr/>
          <p:nvPr/>
        </p:nvGrpSpPr>
        <p:grpSpPr>
          <a:xfrm>
            <a:off x="9958758" y="1304943"/>
            <a:ext cx="467661" cy="4852552"/>
            <a:chOff x="9958758" y="1304943"/>
            <a:chExt cx="467661" cy="4852552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97" name="Grafik 96" descr="Anzug">
              <a:extLst>
                <a:ext uri="{FF2B5EF4-FFF2-40B4-BE49-F238E27FC236}">
                  <a16:creationId xmlns:a16="http://schemas.microsoft.com/office/drawing/2014/main" id="{D4AE2512-2831-4C23-B6BC-A8C49F694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90052" y="4517389"/>
              <a:ext cx="436367" cy="436367"/>
            </a:xfrm>
            <a:prstGeom prst="rect">
              <a:avLst/>
            </a:prstGeom>
          </p:spPr>
        </p:pic>
        <p:pic>
          <p:nvPicPr>
            <p:cNvPr id="98" name="Grafik 97" descr="Stadt">
              <a:extLst>
                <a:ext uri="{FF2B5EF4-FFF2-40B4-BE49-F238E27FC236}">
                  <a16:creationId xmlns:a16="http://schemas.microsoft.com/office/drawing/2014/main" id="{C25A91E4-8CD4-4698-BDAC-6F56D818E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12795" y="5810341"/>
              <a:ext cx="347154" cy="347154"/>
            </a:xfrm>
            <a:prstGeom prst="rect">
              <a:avLst/>
            </a:prstGeom>
          </p:spPr>
        </p:pic>
        <p:pic>
          <p:nvPicPr>
            <p:cNvPr id="99" name="Grafik 98" descr="Burger und Getränk">
              <a:extLst>
                <a:ext uri="{FF2B5EF4-FFF2-40B4-BE49-F238E27FC236}">
                  <a16:creationId xmlns:a16="http://schemas.microsoft.com/office/drawing/2014/main" id="{D66B2148-B8C6-4A31-AA0C-C36D54998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63973" y="3358065"/>
              <a:ext cx="429342" cy="429342"/>
            </a:xfrm>
            <a:prstGeom prst="rect">
              <a:avLst/>
            </a:prstGeom>
          </p:spPr>
        </p:pic>
        <p:pic>
          <p:nvPicPr>
            <p:cNvPr id="100" name="Grafik 99" descr="Auto">
              <a:extLst>
                <a:ext uri="{FF2B5EF4-FFF2-40B4-BE49-F238E27FC236}">
                  <a16:creationId xmlns:a16="http://schemas.microsoft.com/office/drawing/2014/main" id="{9C4F43F2-1793-4113-9EFC-B42211698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58758" y="2468975"/>
              <a:ext cx="408218" cy="408218"/>
            </a:xfrm>
            <a:prstGeom prst="rect">
              <a:avLst/>
            </a:prstGeom>
          </p:spPr>
        </p:pic>
        <p:pic>
          <p:nvPicPr>
            <p:cNvPr id="101" name="Grafik 100" descr="Flugzeug">
              <a:extLst>
                <a:ext uri="{FF2B5EF4-FFF2-40B4-BE49-F238E27FC236}">
                  <a16:creationId xmlns:a16="http://schemas.microsoft.com/office/drawing/2014/main" id="{DA0F89CF-240C-45B2-BA3C-F9B90C10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10026103" y="2914314"/>
              <a:ext cx="310307" cy="310307"/>
            </a:xfrm>
            <a:prstGeom prst="rect">
              <a:avLst/>
            </a:prstGeom>
          </p:spPr>
        </p:pic>
        <p:pic>
          <p:nvPicPr>
            <p:cNvPr id="102" name="Grafik 101" descr="Thermometer">
              <a:extLst>
                <a:ext uri="{FF2B5EF4-FFF2-40B4-BE49-F238E27FC236}">
                  <a16:creationId xmlns:a16="http://schemas.microsoft.com/office/drawing/2014/main" id="{FB0D73D6-33CD-4439-965D-6F94CE21B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963142" y="1806406"/>
              <a:ext cx="399449" cy="399449"/>
            </a:xfrm>
            <a:prstGeom prst="rect">
              <a:avLst/>
            </a:prstGeom>
          </p:spPr>
        </p:pic>
        <p:pic>
          <p:nvPicPr>
            <p:cNvPr id="103" name="Grafik 102" descr="Glühlampe">
              <a:extLst>
                <a:ext uri="{FF2B5EF4-FFF2-40B4-BE49-F238E27FC236}">
                  <a16:creationId xmlns:a16="http://schemas.microsoft.com/office/drawing/2014/main" id="{8DF2C41A-F2A4-4E47-BE21-E949D4EB3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012795" y="1304943"/>
              <a:ext cx="296355" cy="296355"/>
            </a:xfrm>
            <a:prstGeom prst="rect">
              <a:avLst/>
            </a:prstGeom>
          </p:spPr>
        </p:pic>
      </p:grpSp>
      <p:pic>
        <p:nvPicPr>
          <p:cNvPr id="127" name="Grafik 126" descr="Fußabdrücke">
            <a:extLst>
              <a:ext uri="{FF2B5EF4-FFF2-40B4-BE49-F238E27FC236}">
                <a16:creationId xmlns:a16="http://schemas.microsoft.com/office/drawing/2014/main" id="{21329062-8547-4DAF-BA4F-5C2E2009CDD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40859" y="311679"/>
            <a:ext cx="646331" cy="646331"/>
          </a:xfrm>
          <a:prstGeom prst="rect">
            <a:avLst/>
          </a:prstGeom>
        </p:spPr>
      </p:pic>
      <p:sp>
        <p:nvSpPr>
          <p:cNvPr id="61" name="Textfeld 60">
            <a:extLst>
              <a:ext uri="{FF2B5EF4-FFF2-40B4-BE49-F238E27FC236}">
                <a16:creationId xmlns:a16="http://schemas.microsoft.com/office/drawing/2014/main" id="{ECA8DCF2-6D72-43DD-B494-0B7B896E6C5E}"/>
              </a:ext>
            </a:extLst>
          </p:cNvPr>
          <p:cNvSpPr txBox="1"/>
          <p:nvPr/>
        </p:nvSpPr>
        <p:spPr>
          <a:xfrm>
            <a:off x="455814" y="1958991"/>
            <a:ext cx="7972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Vermutung: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Verkehrsinfrastruktur (Straßen, Schienen, …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Behörden, Gerichte,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Polizei, Feuerwehr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…?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FD498E9-D160-4DA9-A822-29EE3B5A03B8}"/>
              </a:ext>
            </a:extLst>
          </p:cNvPr>
          <p:cNvSpPr txBox="1"/>
          <p:nvPr/>
        </p:nvSpPr>
        <p:spPr>
          <a:xfrm>
            <a:off x="655486" y="3899067"/>
            <a:ext cx="52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Sinken (hoffentlich) durch öffentliche Maßnahmen…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74B4223-E78B-4E6B-BF83-F73DAF93FA55}"/>
              </a:ext>
            </a:extLst>
          </p:cNvPr>
          <p:cNvGrpSpPr/>
          <p:nvPr/>
        </p:nvGrpSpPr>
        <p:grpSpPr>
          <a:xfrm>
            <a:off x="10858298" y="4584987"/>
            <a:ext cx="715720" cy="1538395"/>
            <a:chOff x="10858298" y="4584987"/>
            <a:chExt cx="715720" cy="1538395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EB585B7C-C8AD-453C-9B23-DE1CAA11B813}"/>
                </a:ext>
              </a:extLst>
            </p:cNvPr>
            <p:cNvGrpSpPr/>
            <p:nvPr/>
          </p:nvGrpSpPr>
          <p:grpSpPr>
            <a:xfrm>
              <a:off x="10860292" y="5169979"/>
              <a:ext cx="713726" cy="953403"/>
              <a:chOff x="1500991" y="4640998"/>
              <a:chExt cx="517814" cy="584146"/>
            </a:xfrm>
          </p:grpSpPr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4CB33BC8-014F-4C7E-B8E7-37B399F208FA}"/>
                  </a:ext>
                </a:extLst>
              </p:cNvPr>
              <p:cNvSpPr/>
              <p:nvPr/>
            </p:nvSpPr>
            <p:spPr>
              <a:xfrm>
                <a:off x="1500991" y="5197132"/>
                <a:ext cx="517814" cy="28012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78A00CFA-62DC-4191-8E79-5E0AFD7D59FB}"/>
                  </a:ext>
                </a:extLst>
              </p:cNvPr>
              <p:cNvSpPr/>
              <p:nvPr/>
            </p:nvSpPr>
            <p:spPr>
              <a:xfrm>
                <a:off x="1500991" y="4640998"/>
                <a:ext cx="517814" cy="55613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5A29718E-6A56-4579-92EB-73222CE29289}"/>
                </a:ext>
              </a:extLst>
            </p:cNvPr>
            <p:cNvSpPr/>
            <p:nvPr/>
          </p:nvSpPr>
          <p:spPr>
            <a:xfrm>
              <a:off x="10858298" y="4773344"/>
              <a:ext cx="713726" cy="396635"/>
            </a:xfrm>
            <a:prstGeom prst="rect">
              <a:avLst/>
            </a:prstGeom>
            <a:solidFill>
              <a:srgbClr val="EC7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C01F1FDA-3FF3-4A29-8B62-83FC35078463}"/>
                </a:ext>
              </a:extLst>
            </p:cNvPr>
            <p:cNvSpPr/>
            <p:nvPr/>
          </p:nvSpPr>
          <p:spPr>
            <a:xfrm>
              <a:off x="10858298" y="4584987"/>
              <a:ext cx="713726" cy="1829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7B9FDB0E-9086-4A81-AC8B-6F61C4556E68}"/>
              </a:ext>
            </a:extLst>
          </p:cNvPr>
          <p:cNvGrpSpPr/>
          <p:nvPr/>
        </p:nvGrpSpPr>
        <p:grpSpPr>
          <a:xfrm>
            <a:off x="9835764" y="832470"/>
            <a:ext cx="2205814" cy="5290913"/>
            <a:chOff x="9835764" y="832470"/>
            <a:chExt cx="2205814" cy="5290913"/>
          </a:xfrm>
        </p:grpSpPr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0A09D62C-E550-4B78-BCC7-8B65F30755C4}"/>
                </a:ext>
              </a:extLst>
            </p:cNvPr>
            <p:cNvGrpSpPr/>
            <p:nvPr/>
          </p:nvGrpSpPr>
          <p:grpSpPr>
            <a:xfrm>
              <a:off x="9835764" y="832470"/>
              <a:ext cx="2205814" cy="5290913"/>
              <a:chOff x="9835764" y="832470"/>
              <a:chExt cx="2205814" cy="5290913"/>
            </a:xfrm>
          </p:grpSpPr>
          <p:grpSp>
            <p:nvGrpSpPr>
              <p:cNvPr id="108" name="Gruppieren 107">
                <a:extLst>
                  <a:ext uri="{FF2B5EF4-FFF2-40B4-BE49-F238E27FC236}">
                    <a16:creationId xmlns:a16="http://schemas.microsoft.com/office/drawing/2014/main" id="{C90A743E-7C73-4137-BCF2-FD80F6CE46F3}"/>
                  </a:ext>
                </a:extLst>
              </p:cNvPr>
              <p:cNvGrpSpPr/>
              <p:nvPr/>
            </p:nvGrpSpPr>
            <p:grpSpPr>
              <a:xfrm>
                <a:off x="9835764" y="832470"/>
                <a:ext cx="2205814" cy="5290913"/>
                <a:chOff x="9835764" y="832470"/>
                <a:chExt cx="2205814" cy="5290913"/>
              </a:xfrm>
            </p:grpSpPr>
            <p:grpSp>
              <p:nvGrpSpPr>
                <p:cNvPr id="112" name="Gruppieren 111">
                  <a:extLst>
                    <a:ext uri="{FF2B5EF4-FFF2-40B4-BE49-F238E27FC236}">
                      <a16:creationId xmlns:a16="http://schemas.microsoft.com/office/drawing/2014/main" id="{AF09E5AA-5AE4-472E-ABAB-4E0B2BAC73F1}"/>
                    </a:ext>
                  </a:extLst>
                </p:cNvPr>
                <p:cNvGrpSpPr/>
                <p:nvPr/>
              </p:nvGrpSpPr>
              <p:grpSpPr>
                <a:xfrm>
                  <a:off x="9835764" y="832470"/>
                  <a:ext cx="2205262" cy="5290913"/>
                  <a:chOff x="9847639" y="832470"/>
                  <a:chExt cx="2205262" cy="5290913"/>
                </a:xfrm>
              </p:grpSpPr>
              <p:grpSp>
                <p:nvGrpSpPr>
                  <p:cNvPr id="114" name="Gruppieren 113">
                    <a:extLst>
                      <a:ext uri="{FF2B5EF4-FFF2-40B4-BE49-F238E27FC236}">
                        <a16:creationId xmlns:a16="http://schemas.microsoft.com/office/drawing/2014/main" id="{EC1E966C-D141-440B-A43C-E58EF62727BE}"/>
                      </a:ext>
                    </a:extLst>
                  </p:cNvPr>
                  <p:cNvGrpSpPr/>
                  <p:nvPr/>
                </p:nvGrpSpPr>
                <p:grpSpPr>
                  <a:xfrm>
                    <a:off x="11845634" y="832470"/>
                    <a:ext cx="207267" cy="5290913"/>
                    <a:chOff x="10610601" y="832470"/>
                    <a:chExt cx="207267" cy="5290913"/>
                  </a:xfrm>
                </p:grpSpPr>
                <p:cxnSp>
                  <p:nvCxnSpPr>
                    <p:cNvPr id="116" name="Gerade Verbindung mit Pfeil 115">
                      <a:extLst>
                        <a:ext uri="{FF2B5EF4-FFF2-40B4-BE49-F238E27FC236}">
                          <a16:creationId xmlns:a16="http://schemas.microsoft.com/office/drawing/2014/main" id="{EE359B39-32C0-4229-AEAC-63254B10A6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806545" y="832470"/>
                      <a:ext cx="8136" cy="5290913"/>
                    </a:xfrm>
                    <a:prstGeom prst="straightConnector1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Gerader Verbinder 116">
                      <a:extLst>
                        <a:ext uri="{FF2B5EF4-FFF2-40B4-BE49-F238E27FC236}">
                          <a16:creationId xmlns:a16="http://schemas.microsoft.com/office/drawing/2014/main" id="{29BCD43F-D5FA-4A43-AC3C-443180F173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0601" y="1946587"/>
                      <a:ext cx="195944" cy="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Gerader Verbinder 117">
                      <a:extLst>
                        <a:ext uri="{FF2B5EF4-FFF2-40B4-BE49-F238E27FC236}">
                          <a16:creationId xmlns:a16="http://schemas.microsoft.com/office/drawing/2014/main" id="{B25C5126-C603-48CC-BF41-8C5639218C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8737" y="4170904"/>
                      <a:ext cx="195944" cy="0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Gerader Verbinder 118">
                      <a:extLst>
                        <a:ext uri="{FF2B5EF4-FFF2-40B4-BE49-F238E27FC236}">
                          <a16:creationId xmlns:a16="http://schemas.microsoft.com/office/drawing/2014/main" id="{63FD6DC5-BF0B-4B1F-814D-EB956B64FF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729537"/>
                      <a:ext cx="106325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Gerader Verbinder 119">
                      <a:extLst>
                        <a:ext uri="{FF2B5EF4-FFF2-40B4-BE49-F238E27FC236}">
                          <a16:creationId xmlns:a16="http://schemas.microsoft.com/office/drawing/2014/main" id="{96D5A0EC-B2AC-4DC8-A862-F0FCA01896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276296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Gerader Verbinder 120">
                      <a:extLst>
                        <a:ext uri="{FF2B5EF4-FFF2-40B4-BE49-F238E27FC236}">
                          <a16:creationId xmlns:a16="http://schemas.microsoft.com/office/drawing/2014/main" id="{51D771B3-9D36-4CD7-808B-5281014211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2801283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Gerader Verbinder 121">
                      <a:extLst>
                        <a:ext uri="{FF2B5EF4-FFF2-40B4-BE49-F238E27FC236}">
                          <a16:creationId xmlns:a16="http://schemas.microsoft.com/office/drawing/2014/main" id="{77544BFD-EF3E-41E1-B7B1-FD5FE834B9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711543" y="2405509"/>
                      <a:ext cx="95002" cy="2236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Gerader Verbinder 122">
                      <a:extLst>
                        <a:ext uri="{FF2B5EF4-FFF2-40B4-BE49-F238E27FC236}">
                          <a16:creationId xmlns:a16="http://schemas.microsoft.com/office/drawing/2014/main" id="{A3E3CDE9-C4FD-4349-B6EE-B5DBD39CA4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537338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Gerader Verbinder 123">
                      <a:extLst>
                        <a:ext uri="{FF2B5EF4-FFF2-40B4-BE49-F238E27FC236}">
                          <a16:creationId xmlns:a16="http://schemas.microsoft.com/office/drawing/2014/main" id="{98364F38-E622-403F-9937-DB4383AA5E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867047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Gerader Verbinder 124">
                      <a:extLst>
                        <a:ext uri="{FF2B5EF4-FFF2-40B4-BE49-F238E27FC236}">
                          <a16:creationId xmlns:a16="http://schemas.microsoft.com/office/drawing/2014/main" id="{BE4FFCD8-DB2D-41F5-9CCA-F51AE3C2BD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392034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Gerader Verbinder 125">
                      <a:extLst>
                        <a:ext uri="{FF2B5EF4-FFF2-40B4-BE49-F238E27FC236}">
                          <a16:creationId xmlns:a16="http://schemas.microsoft.com/office/drawing/2014/main" id="{FBB22C66-96EF-4B6A-9FB0-E21966C32E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996260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5" name="Gerader Verbinder 114">
                    <a:extLst>
                      <a:ext uri="{FF2B5EF4-FFF2-40B4-BE49-F238E27FC236}">
                        <a16:creationId xmlns:a16="http://schemas.microsoft.com/office/drawing/2014/main" id="{DF4F3A90-A218-4E2D-B7AB-7BD4196604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47639" y="5633166"/>
                    <a:ext cx="2190200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3" name="Gerader Verbinder 112">
                  <a:extLst>
                    <a:ext uri="{FF2B5EF4-FFF2-40B4-BE49-F238E27FC236}">
                      <a16:creationId xmlns:a16="http://schemas.microsoft.com/office/drawing/2014/main" id="{B18DAACA-8868-4DA3-9A9F-53B30D5C7C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34701" y="1493345"/>
                  <a:ext cx="106877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Gruppieren 108">
                <a:extLst>
                  <a:ext uri="{FF2B5EF4-FFF2-40B4-BE49-F238E27FC236}">
                    <a16:creationId xmlns:a16="http://schemas.microsoft.com/office/drawing/2014/main" id="{96E630FF-70F4-48DB-9584-22B662EC26A5}"/>
                  </a:ext>
                </a:extLst>
              </p:cNvPr>
              <p:cNvGrpSpPr/>
              <p:nvPr/>
            </p:nvGrpSpPr>
            <p:grpSpPr>
              <a:xfrm>
                <a:off x="11538394" y="1805052"/>
                <a:ext cx="412834" cy="2504963"/>
                <a:chOff x="11538394" y="1805052"/>
                <a:chExt cx="412834" cy="2504963"/>
              </a:xfrm>
            </p:grpSpPr>
            <p:sp>
              <p:nvSpPr>
                <p:cNvPr id="110" name="Textfeld 109">
                  <a:extLst>
                    <a:ext uri="{FF2B5EF4-FFF2-40B4-BE49-F238E27FC236}">
                      <a16:creationId xmlns:a16="http://schemas.microsoft.com/office/drawing/2014/main" id="{199CE83D-4758-403F-8134-F8498B9A1F69}"/>
                    </a:ext>
                  </a:extLst>
                </p:cNvPr>
                <p:cNvSpPr txBox="1"/>
                <p:nvPr/>
              </p:nvSpPr>
              <p:spPr>
                <a:xfrm>
                  <a:off x="11538394" y="1805052"/>
                  <a:ext cx="41283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10</a:t>
                  </a:r>
                </a:p>
              </p:txBody>
            </p:sp>
            <p:sp>
              <p:nvSpPr>
                <p:cNvPr id="111" name="Textfeld 110">
                  <a:extLst>
                    <a:ext uri="{FF2B5EF4-FFF2-40B4-BE49-F238E27FC236}">
                      <a16:creationId xmlns:a16="http://schemas.microsoft.com/office/drawing/2014/main" id="{92AD8059-F63C-403C-A7E8-70BDB30B8B28}"/>
                    </a:ext>
                  </a:extLst>
                </p:cNvPr>
                <p:cNvSpPr txBox="1"/>
                <p:nvPr/>
              </p:nvSpPr>
              <p:spPr>
                <a:xfrm>
                  <a:off x="11609643" y="4022833"/>
                  <a:ext cx="265899" cy="287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5</a:t>
                  </a:r>
                </a:p>
              </p:txBody>
            </p:sp>
          </p:grpSp>
        </p:grpSp>
        <p:cxnSp>
          <p:nvCxnSpPr>
            <p:cNvPr id="107" name="Gerader Verbinder 106">
              <a:extLst>
                <a:ext uri="{FF2B5EF4-FFF2-40B4-BE49-F238E27FC236}">
                  <a16:creationId xmlns:a16="http://schemas.microsoft.com/office/drawing/2014/main" id="{99CF4890-4960-4FBB-BBE4-7368C6827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47639" y="1275550"/>
              <a:ext cx="21902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DCD3DA24-A5AB-48D6-8511-88959D0004A7}"/>
              </a:ext>
            </a:extLst>
          </p:cNvPr>
          <p:cNvSpPr txBox="1"/>
          <p:nvPr/>
        </p:nvSpPr>
        <p:spPr>
          <a:xfrm>
            <a:off x="2062226" y="4517389"/>
            <a:ext cx="722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…können und müssen nicht privat reduziert oder kompensiert werden. 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F07233E-4B2E-41E7-B591-260ABB53B031}"/>
              </a:ext>
            </a:extLst>
          </p:cNvPr>
          <p:cNvGrpSpPr/>
          <p:nvPr/>
        </p:nvGrpSpPr>
        <p:grpSpPr>
          <a:xfrm>
            <a:off x="455814" y="309249"/>
            <a:ext cx="4697271" cy="537735"/>
            <a:chOff x="455814" y="309249"/>
            <a:chExt cx="4697271" cy="537735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0F019842-E7A5-445E-A198-5E94C5986179}"/>
                </a:ext>
              </a:extLst>
            </p:cNvPr>
            <p:cNvSpPr txBox="1"/>
            <p:nvPr/>
          </p:nvSpPr>
          <p:spPr>
            <a:xfrm>
              <a:off x="1162976" y="323764"/>
              <a:ext cx="3990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Öffentliche Emissionen</a:t>
              </a:r>
            </a:p>
          </p:txBody>
        </p:sp>
        <p:pic>
          <p:nvPicPr>
            <p:cNvPr id="56" name="Grafik 55" descr="Stadt">
              <a:extLst>
                <a:ext uri="{FF2B5EF4-FFF2-40B4-BE49-F238E27FC236}">
                  <a16:creationId xmlns:a16="http://schemas.microsoft.com/office/drawing/2014/main" id="{1E2A5D6E-9276-4533-B603-53F8B1B6E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14" y="309249"/>
              <a:ext cx="531157" cy="531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051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034FC294-6E7F-4032-B55A-B28FD180FEAB}"/>
              </a:ext>
            </a:extLst>
          </p:cNvPr>
          <p:cNvGrpSpPr/>
          <p:nvPr/>
        </p:nvGrpSpPr>
        <p:grpSpPr>
          <a:xfrm>
            <a:off x="10858298" y="4589070"/>
            <a:ext cx="715720" cy="1534312"/>
            <a:chOff x="10858298" y="4589070"/>
            <a:chExt cx="715720" cy="1534312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BACF815F-AFA9-4011-B939-CF6CBF11EB35}"/>
                </a:ext>
              </a:extLst>
            </p:cNvPr>
            <p:cNvGrpSpPr/>
            <p:nvPr/>
          </p:nvGrpSpPr>
          <p:grpSpPr>
            <a:xfrm>
              <a:off x="10860292" y="5169979"/>
              <a:ext cx="713726" cy="953403"/>
              <a:chOff x="1500991" y="4640998"/>
              <a:chExt cx="517814" cy="584146"/>
            </a:xfrm>
          </p:grpSpPr>
          <p:sp>
            <p:nvSpPr>
              <p:cNvPr id="89" name="Rechteck 88">
                <a:extLst>
                  <a:ext uri="{FF2B5EF4-FFF2-40B4-BE49-F238E27FC236}">
                    <a16:creationId xmlns:a16="http://schemas.microsoft.com/office/drawing/2014/main" id="{7A422FD7-541E-4BC5-A123-6A1DF32F56B5}"/>
                  </a:ext>
                </a:extLst>
              </p:cNvPr>
              <p:cNvSpPr/>
              <p:nvPr/>
            </p:nvSpPr>
            <p:spPr>
              <a:xfrm>
                <a:off x="1500991" y="5197132"/>
                <a:ext cx="517814" cy="28012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Rechteck 89">
                <a:extLst>
                  <a:ext uri="{FF2B5EF4-FFF2-40B4-BE49-F238E27FC236}">
                    <a16:creationId xmlns:a16="http://schemas.microsoft.com/office/drawing/2014/main" id="{98032642-67EB-423C-BE8A-12C44DE0655E}"/>
                  </a:ext>
                </a:extLst>
              </p:cNvPr>
              <p:cNvSpPr/>
              <p:nvPr/>
            </p:nvSpPr>
            <p:spPr>
              <a:xfrm>
                <a:off x="1500991" y="4640998"/>
                <a:ext cx="517814" cy="55613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77A6C181-B7F7-4020-BDF2-E538B28E812C}"/>
                </a:ext>
              </a:extLst>
            </p:cNvPr>
            <p:cNvSpPr/>
            <p:nvPr/>
          </p:nvSpPr>
          <p:spPr>
            <a:xfrm>
              <a:off x="10858298" y="4773344"/>
              <a:ext cx="713726" cy="396635"/>
            </a:xfrm>
            <a:prstGeom prst="rect">
              <a:avLst/>
            </a:prstGeom>
            <a:solidFill>
              <a:srgbClr val="EC7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D412E427-4226-44D6-968B-95760EC03D68}"/>
                </a:ext>
              </a:extLst>
            </p:cNvPr>
            <p:cNvSpPr/>
            <p:nvPr/>
          </p:nvSpPr>
          <p:spPr>
            <a:xfrm>
              <a:off x="10858298" y="4589070"/>
              <a:ext cx="713726" cy="1829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DE1D80C-AB5B-4F98-A25B-3A5FD758C23D}"/>
              </a:ext>
            </a:extLst>
          </p:cNvPr>
          <p:cNvGrpSpPr/>
          <p:nvPr/>
        </p:nvGrpSpPr>
        <p:grpSpPr>
          <a:xfrm>
            <a:off x="9824858" y="1274929"/>
            <a:ext cx="713726" cy="4848452"/>
            <a:chOff x="1500991" y="2254517"/>
            <a:chExt cx="517814" cy="2970627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B5485B9-E6CD-4805-9395-9B729AE1B86A}"/>
                </a:ext>
              </a:extLst>
            </p:cNvPr>
            <p:cNvSpPr/>
            <p:nvPr/>
          </p:nvSpPr>
          <p:spPr>
            <a:xfrm>
              <a:off x="1500991" y="5082640"/>
              <a:ext cx="517814" cy="14250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E46AF0AA-2158-4893-8FF8-3268737C434A}"/>
                </a:ext>
              </a:extLst>
            </p:cNvPr>
            <p:cNvSpPr/>
            <p:nvPr/>
          </p:nvSpPr>
          <p:spPr>
            <a:xfrm>
              <a:off x="1500991" y="3906982"/>
              <a:ext cx="517814" cy="11776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4C8C454A-B9B5-4C5C-9D7D-ECF422A7C8A9}"/>
                </a:ext>
              </a:extLst>
            </p:cNvPr>
            <p:cNvSpPr/>
            <p:nvPr/>
          </p:nvSpPr>
          <p:spPr>
            <a:xfrm>
              <a:off x="1500991" y="3429000"/>
              <a:ext cx="517814" cy="479961"/>
            </a:xfrm>
            <a:prstGeom prst="rect">
              <a:avLst/>
            </a:prstGeom>
            <a:solidFill>
              <a:srgbClr val="EC7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1BEF88B4-DF93-4605-90F7-1B6525CF3BBC}"/>
                </a:ext>
              </a:extLst>
            </p:cNvPr>
            <p:cNvSpPr/>
            <p:nvPr/>
          </p:nvSpPr>
          <p:spPr>
            <a:xfrm>
              <a:off x="1500991" y="3283867"/>
              <a:ext cx="517814" cy="145133"/>
            </a:xfrm>
            <a:prstGeom prst="rect">
              <a:avLst/>
            </a:prstGeom>
            <a:solidFill>
              <a:srgbClr val="FF8D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AC3FF65F-84B2-4891-B736-D098A63BCF52}"/>
                </a:ext>
              </a:extLst>
            </p:cNvPr>
            <p:cNvSpPr/>
            <p:nvPr/>
          </p:nvSpPr>
          <p:spPr>
            <a:xfrm>
              <a:off x="1500991" y="2889011"/>
              <a:ext cx="517814" cy="394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16CFBEE-1E61-4CB3-84EF-9FB3A3879D4C}"/>
                </a:ext>
              </a:extLst>
            </p:cNvPr>
            <p:cNvSpPr/>
            <p:nvPr/>
          </p:nvSpPr>
          <p:spPr>
            <a:xfrm>
              <a:off x="1500991" y="2463324"/>
              <a:ext cx="517814" cy="4256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84EBE65D-F11D-41EC-8D42-2CE1F520313C}"/>
                </a:ext>
              </a:extLst>
            </p:cNvPr>
            <p:cNvSpPr/>
            <p:nvPr/>
          </p:nvSpPr>
          <p:spPr>
            <a:xfrm>
              <a:off x="1500991" y="2254517"/>
              <a:ext cx="517814" cy="2078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729F96E4-A174-4C4B-873F-E03F9912E6AD}"/>
              </a:ext>
            </a:extLst>
          </p:cNvPr>
          <p:cNvSpPr txBox="1"/>
          <p:nvPr/>
        </p:nvSpPr>
        <p:spPr>
          <a:xfrm>
            <a:off x="4482772" y="978686"/>
            <a:ext cx="44772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Nachhaltige Geldanlage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Bürgerenergie-Projekte für Windkraft oder Photovoltaik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Girokonto: Bank mit Ethik-Standards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Grüne Anleihen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Aktienfonds mit ESG-Standard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</a:t>
            </a: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88642B12-EA01-4082-911C-D2507EF598BC}"/>
              </a:ext>
            </a:extLst>
          </p:cNvPr>
          <p:cNvGrpSpPr/>
          <p:nvPr/>
        </p:nvGrpSpPr>
        <p:grpSpPr>
          <a:xfrm>
            <a:off x="9958758" y="1304943"/>
            <a:ext cx="467661" cy="4852552"/>
            <a:chOff x="9958758" y="1304943"/>
            <a:chExt cx="467661" cy="4852552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121" name="Grafik 120" descr="Anzug">
              <a:extLst>
                <a:ext uri="{FF2B5EF4-FFF2-40B4-BE49-F238E27FC236}">
                  <a16:creationId xmlns:a16="http://schemas.microsoft.com/office/drawing/2014/main" id="{7CF450D6-9C7A-4CEE-8FC7-D638E9713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90052" y="4517389"/>
              <a:ext cx="436367" cy="436367"/>
            </a:xfrm>
            <a:prstGeom prst="rect">
              <a:avLst/>
            </a:prstGeom>
          </p:spPr>
        </p:pic>
        <p:pic>
          <p:nvPicPr>
            <p:cNvPr id="122" name="Grafik 121" descr="Stadt">
              <a:extLst>
                <a:ext uri="{FF2B5EF4-FFF2-40B4-BE49-F238E27FC236}">
                  <a16:creationId xmlns:a16="http://schemas.microsoft.com/office/drawing/2014/main" id="{020B9465-1D5F-4427-B631-3ED8A793F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12795" y="5810341"/>
              <a:ext cx="347154" cy="347154"/>
            </a:xfrm>
            <a:prstGeom prst="rect">
              <a:avLst/>
            </a:prstGeom>
          </p:spPr>
        </p:pic>
        <p:pic>
          <p:nvPicPr>
            <p:cNvPr id="123" name="Grafik 122" descr="Burger und Getränk">
              <a:extLst>
                <a:ext uri="{FF2B5EF4-FFF2-40B4-BE49-F238E27FC236}">
                  <a16:creationId xmlns:a16="http://schemas.microsoft.com/office/drawing/2014/main" id="{5DB968BA-6C6A-4A39-B7E0-D39598814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63973" y="3358065"/>
              <a:ext cx="429342" cy="429342"/>
            </a:xfrm>
            <a:prstGeom prst="rect">
              <a:avLst/>
            </a:prstGeom>
          </p:spPr>
        </p:pic>
        <p:pic>
          <p:nvPicPr>
            <p:cNvPr id="124" name="Grafik 123" descr="Auto">
              <a:extLst>
                <a:ext uri="{FF2B5EF4-FFF2-40B4-BE49-F238E27FC236}">
                  <a16:creationId xmlns:a16="http://schemas.microsoft.com/office/drawing/2014/main" id="{66B9E528-1B0D-4491-903D-CF2184A89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58758" y="2468975"/>
              <a:ext cx="408218" cy="408218"/>
            </a:xfrm>
            <a:prstGeom prst="rect">
              <a:avLst/>
            </a:prstGeom>
          </p:spPr>
        </p:pic>
        <p:pic>
          <p:nvPicPr>
            <p:cNvPr id="125" name="Grafik 124" descr="Flugzeug">
              <a:extLst>
                <a:ext uri="{FF2B5EF4-FFF2-40B4-BE49-F238E27FC236}">
                  <a16:creationId xmlns:a16="http://schemas.microsoft.com/office/drawing/2014/main" id="{0EDA401E-94B4-4D54-915A-D0AD79CE3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10026103" y="2914314"/>
              <a:ext cx="310307" cy="310307"/>
            </a:xfrm>
            <a:prstGeom prst="rect">
              <a:avLst/>
            </a:prstGeom>
          </p:spPr>
        </p:pic>
        <p:pic>
          <p:nvPicPr>
            <p:cNvPr id="126" name="Grafik 125" descr="Thermometer">
              <a:extLst>
                <a:ext uri="{FF2B5EF4-FFF2-40B4-BE49-F238E27FC236}">
                  <a16:creationId xmlns:a16="http://schemas.microsoft.com/office/drawing/2014/main" id="{5E269C94-7C36-4AF3-AA38-074A6C3E4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963142" y="1806406"/>
              <a:ext cx="399449" cy="399449"/>
            </a:xfrm>
            <a:prstGeom prst="rect">
              <a:avLst/>
            </a:prstGeom>
          </p:spPr>
        </p:pic>
        <p:pic>
          <p:nvPicPr>
            <p:cNvPr id="127" name="Grafik 126" descr="Glühlampe">
              <a:extLst>
                <a:ext uri="{FF2B5EF4-FFF2-40B4-BE49-F238E27FC236}">
                  <a16:creationId xmlns:a16="http://schemas.microsoft.com/office/drawing/2014/main" id="{5B35905B-30D1-42BD-8FB9-4EEE62C4A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012795" y="1304943"/>
              <a:ext cx="296355" cy="296355"/>
            </a:xfrm>
            <a:prstGeom prst="rect">
              <a:avLst/>
            </a:prstGeom>
          </p:spPr>
        </p:pic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7F8BF012-35A1-4102-B149-694C74422C15}"/>
              </a:ext>
            </a:extLst>
          </p:cNvPr>
          <p:cNvGrpSpPr/>
          <p:nvPr/>
        </p:nvGrpSpPr>
        <p:grpSpPr>
          <a:xfrm>
            <a:off x="9835764" y="832470"/>
            <a:ext cx="2205814" cy="5290913"/>
            <a:chOff x="9835764" y="832470"/>
            <a:chExt cx="2205814" cy="5290913"/>
          </a:xfrm>
        </p:grpSpPr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8BF35BE2-F8C8-4ED1-B723-58024D5A48B5}"/>
                </a:ext>
              </a:extLst>
            </p:cNvPr>
            <p:cNvGrpSpPr/>
            <p:nvPr/>
          </p:nvGrpSpPr>
          <p:grpSpPr>
            <a:xfrm>
              <a:off x="9835764" y="832470"/>
              <a:ext cx="2205814" cy="5290913"/>
              <a:chOff x="9835764" y="832470"/>
              <a:chExt cx="2205814" cy="5290913"/>
            </a:xfrm>
          </p:grpSpPr>
          <p:grpSp>
            <p:nvGrpSpPr>
              <p:cNvPr id="131" name="Gruppieren 130">
                <a:extLst>
                  <a:ext uri="{FF2B5EF4-FFF2-40B4-BE49-F238E27FC236}">
                    <a16:creationId xmlns:a16="http://schemas.microsoft.com/office/drawing/2014/main" id="{5BC32451-7754-4F32-9698-DB66B2B735BD}"/>
                  </a:ext>
                </a:extLst>
              </p:cNvPr>
              <p:cNvGrpSpPr/>
              <p:nvPr/>
            </p:nvGrpSpPr>
            <p:grpSpPr>
              <a:xfrm>
                <a:off x="9835764" y="832470"/>
                <a:ext cx="2205814" cy="5290913"/>
                <a:chOff x="9835764" y="832470"/>
                <a:chExt cx="2205814" cy="5290913"/>
              </a:xfrm>
            </p:grpSpPr>
            <p:grpSp>
              <p:nvGrpSpPr>
                <p:cNvPr id="135" name="Gruppieren 134">
                  <a:extLst>
                    <a:ext uri="{FF2B5EF4-FFF2-40B4-BE49-F238E27FC236}">
                      <a16:creationId xmlns:a16="http://schemas.microsoft.com/office/drawing/2014/main" id="{D3AC4766-AF0F-44BE-BC94-D7FC311D45A4}"/>
                    </a:ext>
                  </a:extLst>
                </p:cNvPr>
                <p:cNvGrpSpPr/>
                <p:nvPr/>
              </p:nvGrpSpPr>
              <p:grpSpPr>
                <a:xfrm>
                  <a:off x="9835764" y="832470"/>
                  <a:ext cx="2205262" cy="5290913"/>
                  <a:chOff x="9847639" y="832470"/>
                  <a:chExt cx="2205262" cy="5290913"/>
                </a:xfrm>
              </p:grpSpPr>
              <p:grpSp>
                <p:nvGrpSpPr>
                  <p:cNvPr id="137" name="Gruppieren 136">
                    <a:extLst>
                      <a:ext uri="{FF2B5EF4-FFF2-40B4-BE49-F238E27FC236}">
                        <a16:creationId xmlns:a16="http://schemas.microsoft.com/office/drawing/2014/main" id="{C22B4B08-BD93-4D38-8506-B8B262992D9E}"/>
                      </a:ext>
                    </a:extLst>
                  </p:cNvPr>
                  <p:cNvGrpSpPr/>
                  <p:nvPr/>
                </p:nvGrpSpPr>
                <p:grpSpPr>
                  <a:xfrm>
                    <a:off x="11845634" y="832470"/>
                    <a:ext cx="207267" cy="5290913"/>
                    <a:chOff x="10610601" y="832470"/>
                    <a:chExt cx="207267" cy="5290913"/>
                  </a:xfrm>
                </p:grpSpPr>
                <p:cxnSp>
                  <p:nvCxnSpPr>
                    <p:cNvPr id="139" name="Gerade Verbindung mit Pfeil 138">
                      <a:extLst>
                        <a:ext uri="{FF2B5EF4-FFF2-40B4-BE49-F238E27FC236}">
                          <a16:creationId xmlns:a16="http://schemas.microsoft.com/office/drawing/2014/main" id="{0A74E968-5725-4876-B07C-154FFE5834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806545" y="832470"/>
                      <a:ext cx="8136" cy="5290913"/>
                    </a:xfrm>
                    <a:prstGeom prst="straightConnector1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Gerader Verbinder 139">
                      <a:extLst>
                        <a:ext uri="{FF2B5EF4-FFF2-40B4-BE49-F238E27FC236}">
                          <a16:creationId xmlns:a16="http://schemas.microsoft.com/office/drawing/2014/main" id="{0EFEC0D9-0FCA-43F3-BF1F-CFA410757E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0601" y="1946587"/>
                      <a:ext cx="195944" cy="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Gerader Verbinder 140">
                      <a:extLst>
                        <a:ext uri="{FF2B5EF4-FFF2-40B4-BE49-F238E27FC236}">
                          <a16:creationId xmlns:a16="http://schemas.microsoft.com/office/drawing/2014/main" id="{BDBC352B-67DB-41BC-A847-1E25C17ED0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8737" y="4170904"/>
                      <a:ext cx="195944" cy="0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Gerader Verbinder 141">
                      <a:extLst>
                        <a:ext uri="{FF2B5EF4-FFF2-40B4-BE49-F238E27FC236}">
                          <a16:creationId xmlns:a16="http://schemas.microsoft.com/office/drawing/2014/main" id="{9E48EB23-94CC-4A82-97F3-AEA0846FF5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729537"/>
                      <a:ext cx="106325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Gerader Verbinder 142">
                      <a:extLst>
                        <a:ext uri="{FF2B5EF4-FFF2-40B4-BE49-F238E27FC236}">
                          <a16:creationId xmlns:a16="http://schemas.microsoft.com/office/drawing/2014/main" id="{80B3DFE1-FFBE-462A-B99E-2754585D37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276296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Gerader Verbinder 143">
                      <a:extLst>
                        <a:ext uri="{FF2B5EF4-FFF2-40B4-BE49-F238E27FC236}">
                          <a16:creationId xmlns:a16="http://schemas.microsoft.com/office/drawing/2014/main" id="{D9AAD4ED-EAFE-499D-854E-D603799F13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2801283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Gerader Verbinder 144">
                      <a:extLst>
                        <a:ext uri="{FF2B5EF4-FFF2-40B4-BE49-F238E27FC236}">
                          <a16:creationId xmlns:a16="http://schemas.microsoft.com/office/drawing/2014/main" id="{6D4C4E18-57A2-478C-BA77-22DF7ED6DB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711543" y="2405509"/>
                      <a:ext cx="95002" cy="2236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Gerader Verbinder 145">
                      <a:extLst>
                        <a:ext uri="{FF2B5EF4-FFF2-40B4-BE49-F238E27FC236}">
                          <a16:creationId xmlns:a16="http://schemas.microsoft.com/office/drawing/2014/main" id="{5DB6076B-7BEE-4D65-B89D-74A93C9FE4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537338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Gerader Verbinder 146">
                      <a:extLst>
                        <a:ext uri="{FF2B5EF4-FFF2-40B4-BE49-F238E27FC236}">
                          <a16:creationId xmlns:a16="http://schemas.microsoft.com/office/drawing/2014/main" id="{BB1D200F-B12B-471B-93B3-870EBC75EF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867047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Gerader Verbinder 147">
                      <a:extLst>
                        <a:ext uri="{FF2B5EF4-FFF2-40B4-BE49-F238E27FC236}">
                          <a16:creationId xmlns:a16="http://schemas.microsoft.com/office/drawing/2014/main" id="{934603EA-5019-4DC1-8E90-1834DBC79E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392034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Gerader Verbinder 148">
                      <a:extLst>
                        <a:ext uri="{FF2B5EF4-FFF2-40B4-BE49-F238E27FC236}">
                          <a16:creationId xmlns:a16="http://schemas.microsoft.com/office/drawing/2014/main" id="{B1A781AF-916E-44C5-84DD-9AECCF7E17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996260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8" name="Gerader Verbinder 137">
                    <a:extLst>
                      <a:ext uri="{FF2B5EF4-FFF2-40B4-BE49-F238E27FC236}">
                        <a16:creationId xmlns:a16="http://schemas.microsoft.com/office/drawing/2014/main" id="{68C8547E-8B7D-43FA-9638-30BAB3B38A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47639" y="5618653"/>
                    <a:ext cx="2190200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6" name="Gerader Verbinder 135">
                  <a:extLst>
                    <a:ext uri="{FF2B5EF4-FFF2-40B4-BE49-F238E27FC236}">
                      <a16:creationId xmlns:a16="http://schemas.microsoft.com/office/drawing/2014/main" id="{61269C66-F30E-4E8A-8580-8CDEA12DD4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34701" y="1493345"/>
                  <a:ext cx="106877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uppieren 131">
                <a:extLst>
                  <a:ext uri="{FF2B5EF4-FFF2-40B4-BE49-F238E27FC236}">
                    <a16:creationId xmlns:a16="http://schemas.microsoft.com/office/drawing/2014/main" id="{25C38253-2CE2-4B18-8B17-48291E74FAA9}"/>
                  </a:ext>
                </a:extLst>
              </p:cNvPr>
              <p:cNvGrpSpPr/>
              <p:nvPr/>
            </p:nvGrpSpPr>
            <p:grpSpPr>
              <a:xfrm>
                <a:off x="11538394" y="1805052"/>
                <a:ext cx="412834" cy="2504963"/>
                <a:chOff x="11538394" y="1805052"/>
                <a:chExt cx="412834" cy="2504963"/>
              </a:xfrm>
            </p:grpSpPr>
            <p:sp>
              <p:nvSpPr>
                <p:cNvPr id="133" name="Textfeld 132">
                  <a:extLst>
                    <a:ext uri="{FF2B5EF4-FFF2-40B4-BE49-F238E27FC236}">
                      <a16:creationId xmlns:a16="http://schemas.microsoft.com/office/drawing/2014/main" id="{C0EB5DE6-8BB1-4553-9DF7-830CB369F53B}"/>
                    </a:ext>
                  </a:extLst>
                </p:cNvPr>
                <p:cNvSpPr txBox="1"/>
                <p:nvPr/>
              </p:nvSpPr>
              <p:spPr>
                <a:xfrm>
                  <a:off x="11538394" y="1805052"/>
                  <a:ext cx="41283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10</a:t>
                  </a:r>
                </a:p>
              </p:txBody>
            </p:sp>
            <p:sp>
              <p:nvSpPr>
                <p:cNvPr id="134" name="Textfeld 133">
                  <a:extLst>
                    <a:ext uri="{FF2B5EF4-FFF2-40B4-BE49-F238E27FC236}">
                      <a16:creationId xmlns:a16="http://schemas.microsoft.com/office/drawing/2014/main" id="{054F2A5F-B558-466B-8713-5931E03B551A}"/>
                    </a:ext>
                  </a:extLst>
                </p:cNvPr>
                <p:cNvSpPr txBox="1"/>
                <p:nvPr/>
              </p:nvSpPr>
              <p:spPr>
                <a:xfrm>
                  <a:off x="11609643" y="4022833"/>
                  <a:ext cx="265899" cy="287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5</a:t>
                  </a:r>
                </a:p>
              </p:txBody>
            </p:sp>
          </p:grpSp>
        </p:grpSp>
        <p:cxnSp>
          <p:nvCxnSpPr>
            <p:cNvPr id="130" name="Gerader Verbinder 129">
              <a:extLst>
                <a:ext uri="{FF2B5EF4-FFF2-40B4-BE49-F238E27FC236}">
                  <a16:creationId xmlns:a16="http://schemas.microsoft.com/office/drawing/2014/main" id="{D225AF25-230E-4FC0-8172-61D3B27F06F5}"/>
                </a:ext>
              </a:extLst>
            </p:cNvPr>
            <p:cNvCxnSpPr>
              <a:cxnSpLocks/>
            </p:cNvCxnSpPr>
            <p:nvPr/>
          </p:nvCxnSpPr>
          <p:spPr>
            <a:xfrm>
              <a:off x="9847639" y="1275550"/>
              <a:ext cx="21902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D20995A-094C-42AC-B838-3A19CAC694EC}"/>
              </a:ext>
            </a:extLst>
          </p:cNvPr>
          <p:cNvGrpSpPr/>
          <p:nvPr/>
        </p:nvGrpSpPr>
        <p:grpSpPr>
          <a:xfrm>
            <a:off x="10882104" y="4145033"/>
            <a:ext cx="863312" cy="1437415"/>
            <a:chOff x="10869404" y="4145033"/>
            <a:chExt cx="863312" cy="1437415"/>
          </a:xfrm>
        </p:grpSpPr>
        <p:sp>
          <p:nvSpPr>
            <p:cNvPr id="67" name="Pfeil: nach oben und unten 66">
              <a:extLst>
                <a:ext uri="{FF2B5EF4-FFF2-40B4-BE49-F238E27FC236}">
                  <a16:creationId xmlns:a16="http://schemas.microsoft.com/office/drawing/2014/main" id="{D83F9BD9-CEC1-4D5B-A354-7224223E9ACC}"/>
                </a:ext>
              </a:extLst>
            </p:cNvPr>
            <p:cNvSpPr/>
            <p:nvPr/>
          </p:nvSpPr>
          <p:spPr>
            <a:xfrm>
              <a:off x="11127185" y="4583697"/>
              <a:ext cx="213756" cy="998751"/>
            </a:xfrm>
            <a:prstGeom prst="up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DF3F6BF0-61E9-4C0C-9B64-BF158F5A9053}"/>
                </a:ext>
              </a:extLst>
            </p:cNvPr>
            <p:cNvSpPr txBox="1"/>
            <p:nvPr/>
          </p:nvSpPr>
          <p:spPr>
            <a:xfrm>
              <a:off x="10869404" y="4145033"/>
              <a:ext cx="863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rgbClr val="C00000"/>
                  </a:solidFill>
                </a:rPr>
                <a:t>2,5 t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4C4D933-AA4E-45D2-95A4-20987E9B2505}"/>
              </a:ext>
            </a:extLst>
          </p:cNvPr>
          <p:cNvGrpSpPr/>
          <p:nvPr/>
        </p:nvGrpSpPr>
        <p:grpSpPr>
          <a:xfrm>
            <a:off x="302275" y="1051256"/>
            <a:ext cx="4052627" cy="4051961"/>
            <a:chOff x="302275" y="1167368"/>
            <a:chExt cx="4052627" cy="4051961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36A08CC5-6214-4120-98E5-7A9E2BF5AA3A}"/>
                </a:ext>
              </a:extLst>
            </p:cNvPr>
            <p:cNvGrpSpPr/>
            <p:nvPr/>
          </p:nvGrpSpPr>
          <p:grpSpPr>
            <a:xfrm>
              <a:off x="374097" y="1167368"/>
              <a:ext cx="3588553" cy="3540848"/>
              <a:chOff x="368563" y="920618"/>
              <a:chExt cx="4477228" cy="4505157"/>
            </a:xfrm>
          </p:grpSpPr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EA648CC9-6508-4E45-BDE2-BC700B199E64}"/>
                  </a:ext>
                </a:extLst>
              </p:cNvPr>
              <p:cNvGrpSpPr/>
              <p:nvPr/>
            </p:nvGrpSpPr>
            <p:grpSpPr>
              <a:xfrm>
                <a:off x="368563" y="1441042"/>
                <a:ext cx="4477228" cy="3984733"/>
                <a:chOff x="368563" y="1441042"/>
                <a:chExt cx="4477228" cy="3984733"/>
              </a:xfrm>
            </p:grpSpPr>
            <p:pic>
              <p:nvPicPr>
                <p:cNvPr id="6" name="Grafik 5">
                  <a:extLst>
                    <a:ext uri="{FF2B5EF4-FFF2-40B4-BE49-F238E27FC236}">
                      <a16:creationId xmlns:a16="http://schemas.microsoft.com/office/drawing/2014/main" id="{5E028C6B-CE37-4FE0-8DC0-811D6FFE30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563" y="1441042"/>
                  <a:ext cx="4477228" cy="3984733"/>
                </a:xfrm>
                <a:prstGeom prst="rect">
                  <a:avLst/>
                </a:prstGeom>
              </p:spPr>
            </p:pic>
            <p:sp>
              <p:nvSpPr>
                <p:cNvPr id="4" name="Rechteck 3">
                  <a:extLst>
                    <a:ext uri="{FF2B5EF4-FFF2-40B4-BE49-F238E27FC236}">
                      <a16:creationId xmlns:a16="http://schemas.microsoft.com/office/drawing/2014/main" id="{3A8E8800-E229-492D-957C-6A649C5031FD}"/>
                    </a:ext>
                  </a:extLst>
                </p:cNvPr>
                <p:cNvSpPr/>
                <p:nvPr/>
              </p:nvSpPr>
              <p:spPr>
                <a:xfrm>
                  <a:off x="617982" y="5107841"/>
                  <a:ext cx="1043876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000" dirty="0"/>
                    <a:t>www.zsw-bw.de</a:t>
                  </a:r>
                </a:p>
              </p:txBody>
            </p:sp>
          </p:grpSp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3E1F9CC-FF24-4460-8853-1B97C63F6CE9}"/>
                  </a:ext>
                </a:extLst>
              </p:cNvPr>
              <p:cNvSpPr txBox="1"/>
              <p:nvPr/>
            </p:nvSpPr>
            <p:spPr>
              <a:xfrm>
                <a:off x="468981" y="920618"/>
                <a:ext cx="4143249" cy="46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Einbau eigener PV-Anlage</a:t>
                </a:r>
              </a:p>
            </p:txBody>
          </p:sp>
        </p:grp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9CDE2EC1-48F7-4D21-8671-497637121E95}"/>
                </a:ext>
              </a:extLst>
            </p:cNvPr>
            <p:cNvSpPr txBox="1"/>
            <p:nvPr/>
          </p:nvSpPr>
          <p:spPr>
            <a:xfrm>
              <a:off x="302275" y="4849997"/>
              <a:ext cx="4052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Modellrechnung Kosten und Ertrag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2820A0A-1CA3-4918-BF80-F1F24CA80C75}"/>
              </a:ext>
            </a:extLst>
          </p:cNvPr>
          <p:cNvGrpSpPr/>
          <p:nvPr/>
        </p:nvGrpSpPr>
        <p:grpSpPr>
          <a:xfrm>
            <a:off x="350023" y="272987"/>
            <a:ext cx="6690653" cy="651579"/>
            <a:chOff x="350023" y="272987"/>
            <a:chExt cx="6690653" cy="651579"/>
          </a:xfrm>
        </p:grpSpPr>
        <p:sp>
          <p:nvSpPr>
            <p:cNvPr id="151" name="Textfeld 150">
              <a:extLst>
                <a:ext uri="{FF2B5EF4-FFF2-40B4-BE49-F238E27FC236}">
                  <a16:creationId xmlns:a16="http://schemas.microsoft.com/office/drawing/2014/main" id="{C8CBCF98-FE10-4275-9323-EBA7A90194AB}"/>
                </a:ext>
              </a:extLst>
            </p:cNvPr>
            <p:cNvSpPr txBox="1"/>
            <p:nvPr/>
          </p:nvSpPr>
          <p:spPr>
            <a:xfrm>
              <a:off x="1150515" y="299503"/>
              <a:ext cx="5890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Persönliche Investitionen</a:t>
              </a:r>
            </a:p>
          </p:txBody>
        </p:sp>
        <p:pic>
          <p:nvPicPr>
            <p:cNvPr id="71" name="Grafik 70" descr="Münzen">
              <a:extLst>
                <a:ext uri="{FF2B5EF4-FFF2-40B4-BE49-F238E27FC236}">
                  <a16:creationId xmlns:a16="http://schemas.microsoft.com/office/drawing/2014/main" id="{F966C8D4-6A00-47AB-AC76-FDA79A9F5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0023" y="272987"/>
              <a:ext cx="646331" cy="651579"/>
            </a:xfrm>
            <a:prstGeom prst="rect">
              <a:avLst/>
            </a:prstGeom>
          </p:spPr>
        </p:pic>
      </p:grpSp>
      <p:sp>
        <p:nvSpPr>
          <p:cNvPr id="74" name="Textfeld 73">
            <a:extLst>
              <a:ext uri="{FF2B5EF4-FFF2-40B4-BE49-F238E27FC236}">
                <a16:creationId xmlns:a16="http://schemas.microsoft.com/office/drawing/2014/main" id="{38072498-5E14-428F-9CBF-6E60AB3D6837}"/>
              </a:ext>
            </a:extLst>
          </p:cNvPr>
          <p:cNvSpPr txBox="1"/>
          <p:nvPr/>
        </p:nvSpPr>
        <p:spPr>
          <a:xfrm>
            <a:off x="21688" y="6204554"/>
            <a:ext cx="5602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Quellen:</a:t>
            </a:r>
          </a:p>
          <a:p>
            <a:pPr marL="228600" indent="-228600">
              <a:buAutoNum type="arabicParenR"/>
            </a:pPr>
            <a:r>
              <a:rPr lang="de-DE" sz="1000" dirty="0"/>
              <a:t>Quaschning, V., Erneuerbare Energien und Klimaschutz, Hanser Verlag, München 2018, S. 93</a:t>
            </a:r>
          </a:p>
          <a:p>
            <a:pPr marL="228600" indent="-228600">
              <a:buAutoNum type="arabicParenR"/>
            </a:pPr>
            <a:r>
              <a:rPr lang="de-DE" sz="1000" dirty="0"/>
              <a:t>www.atmosfair.de (Abgerufen am 04.07.2019)</a:t>
            </a:r>
          </a:p>
          <a:p>
            <a:pPr marL="228600" indent="-228600">
              <a:buAutoNum type="arabicParenR"/>
            </a:pPr>
            <a:endParaRPr lang="de-DE" sz="10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37E817A-2ED7-47B0-A76D-7F0C75B6A254}"/>
              </a:ext>
            </a:extLst>
          </p:cNvPr>
          <p:cNvGrpSpPr/>
          <p:nvPr/>
        </p:nvGrpSpPr>
        <p:grpSpPr>
          <a:xfrm>
            <a:off x="8676405" y="172143"/>
            <a:ext cx="3704077" cy="830997"/>
            <a:chOff x="8836059" y="215685"/>
            <a:chExt cx="3704077" cy="830997"/>
          </a:xfrm>
        </p:grpSpPr>
        <p:pic>
          <p:nvPicPr>
            <p:cNvPr id="150" name="Grafik 149" descr="Fußabdrücke">
              <a:extLst>
                <a:ext uri="{FF2B5EF4-FFF2-40B4-BE49-F238E27FC236}">
                  <a16:creationId xmlns:a16="http://schemas.microsoft.com/office/drawing/2014/main" id="{D1C167DA-EDB6-498A-9EF6-6B0508180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836059" y="340707"/>
              <a:ext cx="646331" cy="646331"/>
            </a:xfrm>
            <a:prstGeom prst="rect">
              <a:avLst/>
            </a:prstGeom>
          </p:spPr>
        </p:pic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4AF5FFE0-AD86-45B6-8D99-27A4D10F443F}"/>
                </a:ext>
              </a:extLst>
            </p:cNvPr>
            <p:cNvSpPr txBox="1"/>
            <p:nvPr/>
          </p:nvSpPr>
          <p:spPr>
            <a:xfrm>
              <a:off x="9427434" y="215685"/>
              <a:ext cx="3112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Bilanz:</a:t>
              </a:r>
            </a:p>
            <a:p>
              <a:r>
                <a:rPr lang="de-DE" sz="2400" dirty="0"/>
                <a:t>4,0 t → 1,5 t (-62%) </a:t>
              </a:r>
              <a:r>
                <a:rPr lang="de-DE" sz="2400" baseline="30000" dirty="0"/>
                <a:t>4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7533FFC-0D7B-47A2-A636-44DC760A0ACF}"/>
              </a:ext>
            </a:extLst>
          </p:cNvPr>
          <p:cNvGrpSpPr/>
          <p:nvPr/>
        </p:nvGrpSpPr>
        <p:grpSpPr>
          <a:xfrm>
            <a:off x="4399600" y="3064235"/>
            <a:ext cx="5302227" cy="3066964"/>
            <a:chOff x="4399600" y="3165833"/>
            <a:chExt cx="5302227" cy="3066964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BA297E87-2852-4700-B064-27C5757DF2AE}"/>
                </a:ext>
              </a:extLst>
            </p:cNvPr>
            <p:cNvGrpSpPr/>
            <p:nvPr/>
          </p:nvGrpSpPr>
          <p:grpSpPr>
            <a:xfrm>
              <a:off x="4470651" y="3165833"/>
              <a:ext cx="5064015" cy="1630285"/>
              <a:chOff x="3486253" y="4763858"/>
              <a:chExt cx="5064015" cy="1630285"/>
            </a:xfrm>
          </p:grpSpPr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A6346CF4-9505-4EE1-BF81-03BEE912D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73040" y="4765368"/>
                <a:ext cx="4477228" cy="1628775"/>
              </a:xfrm>
              <a:prstGeom prst="rect">
                <a:avLst/>
              </a:prstGeom>
            </p:spPr>
          </p:pic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B869A909-8EB7-4650-BDAB-BC5C3CBD4A78}"/>
                  </a:ext>
                </a:extLst>
              </p:cNvPr>
              <p:cNvSpPr txBox="1"/>
              <p:nvPr/>
            </p:nvSpPr>
            <p:spPr>
              <a:xfrm>
                <a:off x="3486253" y="4763858"/>
                <a:ext cx="2636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Kompensationszahlung</a:t>
                </a:r>
                <a:r>
                  <a:rPr lang="de-DE" baseline="30000" dirty="0"/>
                  <a:t>1</a:t>
                </a:r>
              </a:p>
            </p:txBody>
          </p:sp>
        </p:grp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19D981DC-17BB-4D46-A046-835461DD9C21}"/>
                </a:ext>
              </a:extLst>
            </p:cNvPr>
            <p:cNvSpPr txBox="1"/>
            <p:nvPr/>
          </p:nvSpPr>
          <p:spPr>
            <a:xfrm>
              <a:off x="4399600" y="4755469"/>
              <a:ext cx="53022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Kosten: Orientierung am …</a:t>
              </a:r>
            </a:p>
            <a:p>
              <a:pPr marL="342900" indent="-342900">
                <a:buAutoNum type="alphaLcParenR"/>
              </a:pPr>
              <a:r>
                <a:rPr lang="de-DE" dirty="0"/>
                <a:t>aktuellen Preis für CO2-Zertifikate </a:t>
              </a:r>
            </a:p>
            <a:p>
              <a:r>
                <a:rPr lang="de-DE" dirty="0"/>
                <a:t>	</a:t>
              </a:r>
              <a:r>
                <a:rPr lang="de-DE" b="1" dirty="0"/>
                <a:t>→ ca. 25 €/t </a:t>
              </a:r>
              <a:r>
                <a:rPr lang="de-DE" baseline="30000" dirty="0"/>
                <a:t>2</a:t>
              </a:r>
            </a:p>
            <a:p>
              <a:pPr marL="342900" indent="-342900">
                <a:buAutoNum type="alphaLcParenR"/>
              </a:pPr>
              <a:r>
                <a:rPr lang="de-DE" dirty="0"/>
                <a:t>tatsächlichen Preis der Umweltauswirkung </a:t>
              </a:r>
            </a:p>
            <a:p>
              <a:r>
                <a:rPr lang="de-DE" dirty="0"/>
                <a:t> 	</a:t>
              </a:r>
              <a:r>
                <a:rPr lang="de-DE" b="1" dirty="0"/>
                <a:t>→ ca. 180 €/t</a:t>
              </a:r>
              <a:r>
                <a:rPr lang="de-DE" dirty="0"/>
                <a:t> </a:t>
              </a:r>
              <a:r>
                <a:rPr lang="de-DE" baseline="30000" dirty="0"/>
                <a:t>3</a:t>
              </a:r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456813EB-03ED-4A18-A8EC-287BE95F7F75}"/>
              </a:ext>
            </a:extLst>
          </p:cNvPr>
          <p:cNvSpPr/>
          <p:nvPr/>
        </p:nvSpPr>
        <p:spPr>
          <a:xfrm>
            <a:off x="5257640" y="6403824"/>
            <a:ext cx="6487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3) Methodenkonvention 3.0 zur Ermittlung von Umweltkosten, Umweltbundesamt 02/2019 </a:t>
            </a:r>
          </a:p>
          <a:p>
            <a:r>
              <a:rPr lang="de-DE" sz="1000" dirty="0"/>
              <a:t>4) Z.B. durch Erwerb von Kompensations-Zertifikaten im Wert von ca. 60€ erreichbar. Reale Kosten (UBA): ca. 450 €</a:t>
            </a:r>
          </a:p>
        </p:txBody>
      </p:sp>
    </p:spTree>
    <p:extLst>
      <p:ext uri="{BB962C8B-B14F-4D97-AF65-F5344CB8AC3E}">
        <p14:creationId xmlns:p14="http://schemas.microsoft.com/office/powerpoint/2010/main" val="31059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61E4A8F7-2880-4377-84F0-26966E1FF5A3}"/>
              </a:ext>
            </a:extLst>
          </p:cNvPr>
          <p:cNvSpPr/>
          <p:nvPr/>
        </p:nvSpPr>
        <p:spPr>
          <a:xfrm>
            <a:off x="724395" y="1401287"/>
            <a:ext cx="2561112" cy="783771"/>
          </a:xfrm>
          <a:prstGeom prst="wedgeRectCallout">
            <a:avLst>
              <a:gd name="adj1" fmla="val -44271"/>
              <a:gd name="adj2" fmla="val 73383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Sind Elektroautos wirklich klimafreundlich?</a:t>
            </a:r>
          </a:p>
        </p:txBody>
      </p:sp>
      <p:sp>
        <p:nvSpPr>
          <p:cNvPr id="5" name="Sprechblase: rechteckig 4">
            <a:extLst>
              <a:ext uri="{FF2B5EF4-FFF2-40B4-BE49-F238E27FC236}">
                <a16:creationId xmlns:a16="http://schemas.microsoft.com/office/drawing/2014/main" id="{FC60DAF0-A2F6-47C7-AACC-DDA861F5FD97}"/>
              </a:ext>
            </a:extLst>
          </p:cNvPr>
          <p:cNvSpPr/>
          <p:nvPr/>
        </p:nvSpPr>
        <p:spPr>
          <a:xfrm>
            <a:off x="1886197" y="2812472"/>
            <a:ext cx="2561112" cy="783771"/>
          </a:xfrm>
          <a:prstGeom prst="wedgeRectCallout">
            <a:avLst>
              <a:gd name="adj1" fmla="val -5734"/>
              <a:gd name="adj2" fmla="val 8079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Ergeben +2°C oder +4°C einen Unterschied ?</a:t>
            </a:r>
          </a:p>
        </p:txBody>
      </p: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C395E01A-E87A-4E4A-92BC-CA82BF548F7C}"/>
              </a:ext>
            </a:extLst>
          </p:cNvPr>
          <p:cNvSpPr/>
          <p:nvPr/>
        </p:nvSpPr>
        <p:spPr>
          <a:xfrm>
            <a:off x="3890489" y="1166958"/>
            <a:ext cx="2561112" cy="783771"/>
          </a:xfrm>
          <a:prstGeom prst="wedgeRectCallout">
            <a:avLst>
              <a:gd name="adj1" fmla="val 35070"/>
              <a:gd name="adj2" fmla="val 78939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Liegt die Erwärmung wirklich am CO</a:t>
            </a:r>
            <a:r>
              <a:rPr lang="de-DE" baseline="-25000" dirty="0">
                <a:solidFill>
                  <a:schemeClr val="tx1"/>
                </a:solidFill>
              </a:rPr>
              <a:t>2</a:t>
            </a:r>
            <a:r>
              <a:rPr lang="de-DE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DD5A9765-B63F-4108-A15C-1F72F7EEC2E9}"/>
              </a:ext>
            </a:extLst>
          </p:cNvPr>
          <p:cNvSpPr/>
          <p:nvPr/>
        </p:nvSpPr>
        <p:spPr>
          <a:xfrm>
            <a:off x="5130141" y="2818018"/>
            <a:ext cx="2561112" cy="783771"/>
          </a:xfrm>
          <a:prstGeom prst="wedgeRectCallout">
            <a:avLst>
              <a:gd name="adj1" fmla="val -32937"/>
              <a:gd name="adj2" fmla="val 7523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Hat sich das Klima nicht schon immer verändert?</a:t>
            </a:r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A6D646BD-1F8B-446C-A057-5541D80416D2}"/>
              </a:ext>
            </a:extLst>
          </p:cNvPr>
          <p:cNvSpPr/>
          <p:nvPr/>
        </p:nvSpPr>
        <p:spPr>
          <a:xfrm>
            <a:off x="4201887" y="4324205"/>
            <a:ext cx="2662051" cy="783771"/>
          </a:xfrm>
          <a:prstGeom prst="wedgeRectCallout">
            <a:avLst>
              <a:gd name="adj1" fmla="val -19736"/>
              <a:gd name="adj2" fmla="val 78939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Liefern Photovoltaik und Windräder genug Strom?</a:t>
            </a: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20DA5C75-8311-4369-9DA1-BF4AA579A970}"/>
              </a:ext>
            </a:extLst>
          </p:cNvPr>
          <p:cNvSpPr/>
          <p:nvPr/>
        </p:nvSpPr>
        <p:spPr>
          <a:xfrm>
            <a:off x="7002484" y="1531916"/>
            <a:ext cx="3065812" cy="783771"/>
          </a:xfrm>
          <a:prstGeom prst="wedgeRectCallout">
            <a:avLst>
              <a:gd name="adj1" fmla="val -34329"/>
              <a:gd name="adj2" fmla="val 7708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Hängt die Energiewende am Netzausbau?</a:t>
            </a: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B5FBA7F8-F871-4BF4-9F76-406F6F28BD5B}"/>
              </a:ext>
            </a:extLst>
          </p:cNvPr>
          <p:cNvSpPr/>
          <p:nvPr/>
        </p:nvSpPr>
        <p:spPr>
          <a:xfrm>
            <a:off x="7534895" y="3961811"/>
            <a:ext cx="3065812" cy="783771"/>
          </a:xfrm>
          <a:prstGeom prst="wedgeRectCallout">
            <a:avLst>
              <a:gd name="adj1" fmla="val -13025"/>
              <a:gd name="adj2" fmla="val 8079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Was macht die Energiewende mit den Arbeitsplätzen?</a:t>
            </a: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9FFB9EB6-B265-4509-A06B-8B437C1912F1}"/>
              </a:ext>
            </a:extLst>
          </p:cNvPr>
          <p:cNvSpPr/>
          <p:nvPr/>
        </p:nvSpPr>
        <p:spPr>
          <a:xfrm>
            <a:off x="724395" y="4093027"/>
            <a:ext cx="2561112" cy="783771"/>
          </a:xfrm>
          <a:prstGeom prst="wedgeRectCallout">
            <a:avLst>
              <a:gd name="adj1" fmla="val -20469"/>
              <a:gd name="adj2" fmla="val 78939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Wie schnell muss der Kohleausstieg erfolgen?</a:t>
            </a:r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43A5B60A-B597-4FF6-B50C-D364193DD0D0}"/>
              </a:ext>
            </a:extLst>
          </p:cNvPr>
          <p:cNvSpPr/>
          <p:nvPr/>
        </p:nvSpPr>
        <p:spPr>
          <a:xfrm>
            <a:off x="1779319" y="5438506"/>
            <a:ext cx="2561112" cy="783771"/>
          </a:xfrm>
          <a:prstGeom prst="wedgeRectCallout">
            <a:avLst>
              <a:gd name="adj1" fmla="val 7300"/>
              <a:gd name="adj2" fmla="val 71531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Sind erneuerbare Energien zu teuer?</a:t>
            </a:r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054FC322-240E-4D80-A6C0-760D0BCD2CFF}"/>
              </a:ext>
            </a:extLst>
          </p:cNvPr>
          <p:cNvSpPr/>
          <p:nvPr/>
        </p:nvSpPr>
        <p:spPr>
          <a:xfrm>
            <a:off x="6426531" y="5318243"/>
            <a:ext cx="2561112" cy="783771"/>
          </a:xfrm>
          <a:prstGeom prst="wedgeRectCallout">
            <a:avLst>
              <a:gd name="adj1" fmla="val 45270"/>
              <a:gd name="adj2" fmla="val 73383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Haben wir Technologien für 100% Energiewende?</a:t>
            </a:r>
          </a:p>
        </p:txBody>
      </p:sp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id="{1B0928E9-3F13-4A4C-909A-D4CAD79F30D0}"/>
              </a:ext>
            </a:extLst>
          </p:cNvPr>
          <p:cNvSpPr/>
          <p:nvPr/>
        </p:nvSpPr>
        <p:spPr>
          <a:xfrm>
            <a:off x="8535390" y="2711699"/>
            <a:ext cx="2561112" cy="783771"/>
          </a:xfrm>
          <a:prstGeom prst="wedgeRectCallout">
            <a:avLst>
              <a:gd name="adj1" fmla="val 40737"/>
              <a:gd name="adj2" fmla="val 8264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Was ist der Treibhauseffekt?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9C14F1B-D871-482A-935A-8EB2ABAC4E0A}"/>
              </a:ext>
            </a:extLst>
          </p:cNvPr>
          <p:cNvGrpSpPr/>
          <p:nvPr/>
        </p:nvGrpSpPr>
        <p:grpSpPr>
          <a:xfrm>
            <a:off x="288741" y="280744"/>
            <a:ext cx="8174407" cy="626749"/>
            <a:chOff x="288741" y="280744"/>
            <a:chExt cx="8174407" cy="626749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C2F1F454-CB9D-430B-A0B8-24FD5AD99BD4}"/>
                </a:ext>
              </a:extLst>
            </p:cNvPr>
            <p:cNvSpPr txBox="1"/>
            <p:nvPr/>
          </p:nvSpPr>
          <p:spPr>
            <a:xfrm>
              <a:off x="910442" y="332509"/>
              <a:ext cx="7552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Sich informieren und in Diskussionen einbringen</a:t>
              </a:r>
            </a:p>
          </p:txBody>
        </p:sp>
        <p:pic>
          <p:nvPicPr>
            <p:cNvPr id="14" name="Grafik 13" descr="Kopf mit Zahnrädern">
              <a:extLst>
                <a:ext uri="{FF2B5EF4-FFF2-40B4-BE49-F238E27FC236}">
                  <a16:creationId xmlns:a16="http://schemas.microsoft.com/office/drawing/2014/main" id="{F282CC49-5EA3-4E1E-842D-2259BDE50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8741" y="280744"/>
              <a:ext cx="621701" cy="626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1717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32EF7EF-8AA1-453D-B848-037486F5878B}"/>
              </a:ext>
            </a:extLst>
          </p:cNvPr>
          <p:cNvSpPr txBox="1"/>
          <p:nvPr/>
        </p:nvSpPr>
        <p:spPr>
          <a:xfrm>
            <a:off x="605641" y="2448162"/>
            <a:ext cx="6172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Politik: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Grundsätzlich Wählen gehen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Kommunal-/Bezirkspolitik: Anhörungen, </a:t>
            </a:r>
            <a:r>
              <a:rPr lang="de-DE" dirty="0" err="1"/>
              <a:t>öffentl</a:t>
            </a:r>
            <a:r>
              <a:rPr lang="de-DE" dirty="0"/>
              <a:t>. Diskussionen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Partei-Mitgliedschaft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Bürgerinitiative starten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849023D-6FDE-4996-9A9F-51F758F674CF}"/>
              </a:ext>
            </a:extLst>
          </p:cNvPr>
          <p:cNvGrpSpPr/>
          <p:nvPr/>
        </p:nvGrpSpPr>
        <p:grpSpPr>
          <a:xfrm>
            <a:off x="348316" y="4276606"/>
            <a:ext cx="11093548" cy="2428204"/>
            <a:chOff x="348316" y="3913749"/>
            <a:chExt cx="11093548" cy="2428204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2CE2A90-225F-4728-B879-7A271F14C3F7}"/>
                </a:ext>
              </a:extLst>
            </p:cNvPr>
            <p:cNvSpPr txBox="1"/>
            <p:nvPr/>
          </p:nvSpPr>
          <p:spPr>
            <a:xfrm>
              <a:off x="589601" y="3913749"/>
              <a:ext cx="5118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NGOs: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Umweltschutzverbände</a:t>
              </a:r>
            </a:p>
            <a:p>
              <a:pPr marL="285750" indent="-285750">
                <a:buFont typeface="Symbol" panose="05050102010706020507" pitchFamily="18" charset="2"/>
                <a:buChar char="Þ"/>
              </a:pPr>
              <a:r>
                <a:rPr lang="de-DE" dirty="0"/>
                <a:t>Moor-/Waldschutz und Renaturierung</a:t>
              </a:r>
            </a:p>
          </p:txBody>
        </p:sp>
        <p:pic>
          <p:nvPicPr>
            <p:cNvPr id="1026" name="Picture 2" descr="Bildergebnis für wwf">
              <a:extLst>
                <a:ext uri="{FF2B5EF4-FFF2-40B4-BE49-F238E27FC236}">
                  <a16:creationId xmlns:a16="http://schemas.microsoft.com/office/drawing/2014/main" id="{EE7138F5-AEBA-460F-88C9-D2E14D56C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16" y="4837079"/>
              <a:ext cx="1683623" cy="82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D50D429-FD3F-4A68-8BAF-A04E3D874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08389" y="4606495"/>
              <a:ext cx="1133475" cy="1038225"/>
            </a:xfrm>
            <a:prstGeom prst="rect">
              <a:avLst/>
            </a:prstGeom>
          </p:spPr>
        </p:pic>
        <p:pic>
          <p:nvPicPr>
            <p:cNvPr id="1028" name="Picture 4" descr="Bildergebnis für bund">
              <a:extLst>
                <a:ext uri="{FF2B5EF4-FFF2-40B4-BE49-F238E27FC236}">
                  <a16:creationId xmlns:a16="http://schemas.microsoft.com/office/drawing/2014/main" id="{F48344F4-23E8-41C1-BC92-0802C968D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200" y="4914679"/>
              <a:ext cx="1778265" cy="923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Bildergebnis für greenpeace">
              <a:extLst>
                <a:ext uri="{FF2B5EF4-FFF2-40B4-BE49-F238E27FC236}">
                  <a16:creationId xmlns:a16="http://schemas.microsoft.com/office/drawing/2014/main" id="{79A188DF-970A-4DC4-A736-1D14D71AB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80" y="6047391"/>
              <a:ext cx="1873949" cy="29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BE5BDB6-F541-41F2-B38E-4875ABE9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707" y="5782346"/>
              <a:ext cx="2095500" cy="257175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6570446-73FB-49E3-B94B-17765EAE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839" y="5644720"/>
              <a:ext cx="1778265" cy="386579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5B114B96-962E-466D-BA98-45E3CF05F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467" y="4267661"/>
              <a:ext cx="1524000" cy="1295400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5102D1F-C2F1-436A-AC75-B6EEBD1A34AD}"/>
              </a:ext>
            </a:extLst>
          </p:cNvPr>
          <p:cNvGrpSpPr/>
          <p:nvPr/>
        </p:nvGrpSpPr>
        <p:grpSpPr>
          <a:xfrm>
            <a:off x="605641" y="1213617"/>
            <a:ext cx="7275616" cy="1454215"/>
            <a:chOff x="605641" y="1213617"/>
            <a:chExt cx="7275616" cy="1454215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27EC6F4-D519-4ED5-A3A8-AEF57D19D900}"/>
                </a:ext>
              </a:extLst>
            </p:cNvPr>
            <p:cNvSpPr txBox="1"/>
            <p:nvPr/>
          </p:nvSpPr>
          <p:spPr>
            <a:xfrm>
              <a:off x="605641" y="1213617"/>
              <a:ext cx="4938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Protest: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An FFF-Demos teilnehmen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Bei </a:t>
              </a:r>
              <a:r>
                <a:rPr lang="de-DE" dirty="0" err="1"/>
                <a:t>Extinction</a:t>
              </a:r>
              <a:r>
                <a:rPr lang="de-DE" dirty="0"/>
                <a:t> Rebellion aktiv werden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…</a:t>
              </a:r>
            </a:p>
          </p:txBody>
        </p:sp>
        <p:pic>
          <p:nvPicPr>
            <p:cNvPr id="1034" name="Picture 10" descr="Bildergebnis für fridays for future label">
              <a:extLst>
                <a:ext uri="{FF2B5EF4-FFF2-40B4-BE49-F238E27FC236}">
                  <a16:creationId xmlns:a16="http://schemas.microsoft.com/office/drawing/2014/main" id="{0E2C6ACA-8908-44B7-91A7-005076150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771" y="1372432"/>
              <a:ext cx="2265593" cy="120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Bildergebnis für extinction rebellion label">
              <a:extLst>
                <a:ext uri="{FF2B5EF4-FFF2-40B4-BE49-F238E27FC236}">
                  <a16:creationId xmlns:a16="http://schemas.microsoft.com/office/drawing/2014/main" id="{53616BCF-7DB2-4B8C-88FC-5A700C3AF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2364" y="1407136"/>
              <a:ext cx="978893" cy="1260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9D5B8BE-F0DD-4FF7-9653-FD4A94E4BF28}"/>
              </a:ext>
            </a:extLst>
          </p:cNvPr>
          <p:cNvGrpSpPr/>
          <p:nvPr/>
        </p:nvGrpSpPr>
        <p:grpSpPr>
          <a:xfrm>
            <a:off x="577554" y="329695"/>
            <a:ext cx="10841092" cy="730355"/>
            <a:chOff x="577554" y="329695"/>
            <a:chExt cx="10841092" cy="730355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80D3E7CE-9B04-48E4-8F40-8B5C35C1D650}"/>
                </a:ext>
              </a:extLst>
            </p:cNvPr>
            <p:cNvSpPr txBox="1"/>
            <p:nvPr/>
          </p:nvSpPr>
          <p:spPr>
            <a:xfrm>
              <a:off x="1356288" y="329695"/>
              <a:ext cx="10062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Aktiv werden bei Politischen und unpolitischen Organisationen</a:t>
              </a:r>
            </a:p>
          </p:txBody>
        </p:sp>
        <p:pic>
          <p:nvPicPr>
            <p:cNvPr id="16" name="Grafik 15" descr="Marketing">
              <a:extLst>
                <a:ext uri="{FF2B5EF4-FFF2-40B4-BE49-F238E27FC236}">
                  <a16:creationId xmlns:a16="http://schemas.microsoft.com/office/drawing/2014/main" id="{846B974C-47C0-4EC6-BAF5-9CD6BB379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77554" y="329695"/>
              <a:ext cx="730355" cy="730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69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A4D9680-1330-4CD6-8E0A-DE55440A0620}"/>
              </a:ext>
            </a:extLst>
          </p:cNvPr>
          <p:cNvSpPr txBox="1"/>
          <p:nvPr/>
        </p:nvSpPr>
        <p:spPr>
          <a:xfrm>
            <a:off x="2434442" y="2220686"/>
            <a:ext cx="6068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/>
              <a:t>Alte Folien</a:t>
            </a:r>
          </a:p>
        </p:txBody>
      </p:sp>
    </p:spTree>
    <p:extLst>
      <p:ext uri="{BB962C8B-B14F-4D97-AF65-F5344CB8AC3E}">
        <p14:creationId xmlns:p14="http://schemas.microsoft.com/office/powerpoint/2010/main" val="81363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DDF7AED-C92F-49E2-8DEF-83ED46C42521}"/>
              </a:ext>
            </a:extLst>
          </p:cNvPr>
          <p:cNvSpPr txBox="1"/>
          <p:nvPr/>
        </p:nvSpPr>
        <p:spPr>
          <a:xfrm>
            <a:off x="74908" y="2598003"/>
            <a:ext cx="1204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/>
              <a:t>Wie viel CO</a:t>
            </a:r>
            <a:r>
              <a:rPr lang="de-DE" sz="4800" baseline="-25000" dirty="0"/>
              <a:t>2</a:t>
            </a:r>
            <a:r>
              <a:rPr lang="de-DE" sz="4800" dirty="0"/>
              <a:t> darf ich ausstoßen?</a:t>
            </a:r>
          </a:p>
        </p:txBody>
      </p:sp>
    </p:spTree>
    <p:extLst>
      <p:ext uri="{BB962C8B-B14F-4D97-AF65-F5344CB8AC3E}">
        <p14:creationId xmlns:p14="http://schemas.microsoft.com/office/powerpoint/2010/main" val="32500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42149A3-A667-48E9-B143-BA4ADDCFCA70}"/>
              </a:ext>
            </a:extLst>
          </p:cNvPr>
          <p:cNvSpPr txBox="1"/>
          <p:nvPr/>
        </p:nvSpPr>
        <p:spPr>
          <a:xfrm>
            <a:off x="973776" y="1021278"/>
            <a:ext cx="96190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Veränderungen zu V 1.2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Animationen neu sortiert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Grafiken verschönert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CO2-Budget an den aktuellen Zahlen (gemäß IPCC 1.5) ausgerichtet: Ziel 2,5t =&gt; 1,5t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Mehrere Quellen eingefügt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Ernährungs-Diagramme verändert, Angaben ergänzt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Gesundheits-Aspekt bei Ernährung ergänzt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Geldanlage um konkrete Vorschläge ergänzt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Kompensationszahlungen um konkrete Zahlen ergänzt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Labels von NGOs ergänzt (Urheberrecht beachten!)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37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5C7FFF62-521E-4E09-904C-BB9AC576B1AD}"/>
              </a:ext>
            </a:extLst>
          </p:cNvPr>
          <p:cNvGrpSpPr/>
          <p:nvPr/>
        </p:nvGrpSpPr>
        <p:grpSpPr>
          <a:xfrm>
            <a:off x="968314" y="298524"/>
            <a:ext cx="2024268" cy="3034943"/>
            <a:chOff x="968314" y="298524"/>
            <a:chExt cx="2024268" cy="3034943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AB23D86D-83C4-42E7-AEFD-94FC014BF238}"/>
                </a:ext>
              </a:extLst>
            </p:cNvPr>
            <p:cNvSpPr txBox="1"/>
            <p:nvPr/>
          </p:nvSpPr>
          <p:spPr>
            <a:xfrm>
              <a:off x="1026399" y="298524"/>
              <a:ext cx="1966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Wechsel zu reinem Ökostromanbieter</a:t>
              </a:r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9336A98E-5659-4F4D-B8E7-33A3C9419A01}"/>
                </a:ext>
              </a:extLst>
            </p:cNvPr>
            <p:cNvGrpSpPr/>
            <p:nvPr/>
          </p:nvGrpSpPr>
          <p:grpSpPr>
            <a:xfrm>
              <a:off x="968314" y="1004063"/>
              <a:ext cx="1837276" cy="2329404"/>
              <a:chOff x="6668470" y="216680"/>
              <a:chExt cx="1837276" cy="2329404"/>
            </a:xfrm>
          </p:grpSpPr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880B77D6-5EF8-4797-8AD7-335694F1136C}"/>
                  </a:ext>
                </a:extLst>
              </p:cNvPr>
              <p:cNvGrpSpPr/>
              <p:nvPr/>
            </p:nvGrpSpPr>
            <p:grpSpPr>
              <a:xfrm>
                <a:off x="6814234" y="216680"/>
                <a:ext cx="1691512" cy="1412294"/>
                <a:chOff x="6756718" y="204802"/>
                <a:chExt cx="1691512" cy="1412294"/>
              </a:xfrm>
            </p:grpSpPr>
            <p:grpSp>
              <p:nvGrpSpPr>
                <p:cNvPr id="13" name="Gruppieren 12">
                  <a:extLst>
                    <a:ext uri="{FF2B5EF4-FFF2-40B4-BE49-F238E27FC236}">
                      <a16:creationId xmlns:a16="http://schemas.microsoft.com/office/drawing/2014/main" id="{D8648F52-154A-434F-A23D-9B76B2A0BE93}"/>
                    </a:ext>
                  </a:extLst>
                </p:cNvPr>
                <p:cNvGrpSpPr/>
                <p:nvPr/>
              </p:nvGrpSpPr>
              <p:grpSpPr>
                <a:xfrm rot="10800000">
                  <a:off x="6828420" y="278544"/>
                  <a:ext cx="1540380" cy="1302434"/>
                  <a:chOff x="4945878" y="2538522"/>
                  <a:chExt cx="1540380" cy="1302434"/>
                </a:xfrm>
              </p:grpSpPr>
              <p:grpSp>
                <p:nvGrpSpPr>
                  <p:cNvPr id="15" name="Gruppieren 14">
                    <a:extLst>
                      <a:ext uri="{FF2B5EF4-FFF2-40B4-BE49-F238E27FC236}">
                        <a16:creationId xmlns:a16="http://schemas.microsoft.com/office/drawing/2014/main" id="{4F435993-DA28-4BB6-806D-A6D8AEBF61EB}"/>
                      </a:ext>
                    </a:extLst>
                  </p:cNvPr>
                  <p:cNvGrpSpPr/>
                  <p:nvPr/>
                </p:nvGrpSpPr>
                <p:grpSpPr>
                  <a:xfrm>
                    <a:off x="4975396" y="2538522"/>
                    <a:ext cx="1510862" cy="1302434"/>
                    <a:chOff x="4975396" y="2538522"/>
                    <a:chExt cx="1510862" cy="1302434"/>
                  </a:xfrm>
                </p:grpSpPr>
                <p:grpSp>
                  <p:nvGrpSpPr>
                    <p:cNvPr id="19" name="Gruppieren 18">
                      <a:extLst>
                        <a:ext uri="{FF2B5EF4-FFF2-40B4-BE49-F238E27FC236}">
                          <a16:creationId xmlns:a16="http://schemas.microsoft.com/office/drawing/2014/main" id="{EC0CCB10-EC30-4032-80BB-F4E53115A3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75396" y="2538522"/>
                      <a:ext cx="1510862" cy="1302434"/>
                      <a:chOff x="5157520" y="2538529"/>
                      <a:chExt cx="1328737" cy="1136208"/>
                    </a:xfrm>
                  </p:grpSpPr>
                  <p:pic>
                    <p:nvPicPr>
                      <p:cNvPr id="21" name="Grafik 20" descr="Balkendiagramm mit Abwärtstrend">
                        <a:extLst>
                          <a:ext uri="{FF2B5EF4-FFF2-40B4-BE49-F238E27FC236}">
                            <a16:creationId xmlns:a16="http://schemas.microsoft.com/office/drawing/2014/main" id="{B172AD65-46F8-4EE9-83DE-65DF3CB27C2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10800000">
                        <a:off x="6122881" y="2538529"/>
                        <a:ext cx="363376" cy="363376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" name="Grafik 21" descr="Kopf mit Zahnrädern">
                        <a:extLst>
                          <a:ext uri="{FF2B5EF4-FFF2-40B4-BE49-F238E27FC236}">
                            <a16:creationId xmlns:a16="http://schemas.microsoft.com/office/drawing/2014/main" id="{8ED151F1-3F88-465A-8C50-28D164C73FD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10800000">
                        <a:off x="5625604" y="2550943"/>
                        <a:ext cx="363376" cy="363376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" name="Grafik 22" descr="Münzen">
                        <a:extLst>
                          <a:ext uri="{FF2B5EF4-FFF2-40B4-BE49-F238E27FC236}">
                            <a16:creationId xmlns:a16="http://schemas.microsoft.com/office/drawing/2014/main" id="{F6D5A667-B89A-4770-8914-7B886D3F907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10800000">
                        <a:off x="5157520" y="2550943"/>
                        <a:ext cx="363376" cy="36337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4" name="Rechteck 23">
                        <a:extLst>
                          <a:ext uri="{FF2B5EF4-FFF2-40B4-BE49-F238E27FC236}">
                            <a16:creationId xmlns:a16="http://schemas.microsoft.com/office/drawing/2014/main" id="{4CC09B8B-B304-40F6-8FDE-F2FABE546C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22115" y="2953114"/>
                        <a:ext cx="363376" cy="559044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C00000"/>
                          </a:gs>
                          <a:gs pos="53000">
                            <a:srgbClr val="FFFF00"/>
                          </a:gs>
                          <a:gs pos="100000">
                            <a:srgbClr val="92D050"/>
                          </a:gs>
                        </a:gsLst>
                        <a:lin ang="5400000" scaled="1"/>
                        <a:tileRect/>
                      </a:gradFill>
                      <a:ln w="317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5" name="Rechteck 24">
                        <a:extLst>
                          <a:ext uri="{FF2B5EF4-FFF2-40B4-BE49-F238E27FC236}">
                            <a16:creationId xmlns:a16="http://schemas.microsoft.com/office/drawing/2014/main" id="{88DA0E76-5497-4A5E-BF6F-79AF579E9F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0808" y="2953114"/>
                        <a:ext cx="360683" cy="721623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C00000"/>
                          </a:gs>
                          <a:gs pos="45000">
                            <a:srgbClr val="FFFF00"/>
                          </a:gs>
                          <a:gs pos="100000">
                            <a:schemeClr val="accent5">
                              <a:lumMod val="75000"/>
                            </a:schemeClr>
                          </a:gs>
                          <a:gs pos="77000">
                            <a:srgbClr val="92D050"/>
                          </a:gs>
                        </a:gsLst>
                        <a:lin ang="5400000" scaled="1"/>
                        <a:tileRect/>
                      </a:gradFill>
                      <a:ln w="317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6" name="Rechteck 25">
                        <a:extLst>
                          <a:ext uri="{FF2B5EF4-FFF2-40B4-BE49-F238E27FC236}">
                            <a16:creationId xmlns:a16="http://schemas.microsoft.com/office/drawing/2014/main" id="{150A5F48-D671-4F48-8BAA-A91684232A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14594" y="2953394"/>
                        <a:ext cx="363376" cy="559044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C00000"/>
                          </a:gs>
                          <a:gs pos="53000">
                            <a:srgbClr val="FFFF00"/>
                          </a:gs>
                          <a:gs pos="100000">
                            <a:srgbClr val="92D050"/>
                          </a:gs>
                        </a:gsLst>
                        <a:lin ang="5400000" scaled="1"/>
                        <a:tileRect/>
                      </a:gradFill>
                      <a:ln w="317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cxnSp>
                  <p:nvCxnSpPr>
                    <p:cNvPr id="20" name="Gerader Verbinder 19">
                      <a:extLst>
                        <a:ext uri="{FF2B5EF4-FFF2-40B4-BE49-F238E27FC236}">
                          <a16:creationId xmlns:a16="http://schemas.microsoft.com/office/drawing/2014/main" id="{7ABB3600-C797-4656-A06D-8D499B82E1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77975" y="3663600"/>
                      <a:ext cx="410604" cy="0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Pfeil: Fünfeck 15">
                    <a:extLst>
                      <a:ext uri="{FF2B5EF4-FFF2-40B4-BE49-F238E27FC236}">
                        <a16:creationId xmlns:a16="http://schemas.microsoft.com/office/drawing/2014/main" id="{CC4C1A67-0838-45A3-A195-6013F710CABA}"/>
                      </a:ext>
                    </a:extLst>
                  </p:cNvPr>
                  <p:cNvSpPr/>
                  <p:nvPr/>
                </p:nvSpPr>
                <p:spPr>
                  <a:xfrm>
                    <a:off x="4945878" y="3597928"/>
                    <a:ext cx="306199" cy="147507"/>
                  </a:xfrm>
                  <a:prstGeom prst="homePlate">
                    <a:avLst/>
                  </a:prstGeom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lin ang="0" scaled="1"/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7" name="Pfeil: Fünfeck 16">
                    <a:extLst>
                      <a:ext uri="{FF2B5EF4-FFF2-40B4-BE49-F238E27FC236}">
                        <a16:creationId xmlns:a16="http://schemas.microsoft.com/office/drawing/2014/main" id="{00147F1D-625C-46A8-A196-874A1AC270BC}"/>
                      </a:ext>
                    </a:extLst>
                  </p:cNvPr>
                  <p:cNvSpPr/>
                  <p:nvPr/>
                </p:nvSpPr>
                <p:spPr>
                  <a:xfrm>
                    <a:off x="5475348" y="3571525"/>
                    <a:ext cx="306199" cy="147507"/>
                  </a:xfrm>
                  <a:prstGeom prst="homePlate">
                    <a:avLst/>
                  </a:prstGeom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lin ang="0" scaled="1"/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8" name="Pfeil: Fünfeck 17">
                    <a:extLst>
                      <a:ext uri="{FF2B5EF4-FFF2-40B4-BE49-F238E27FC236}">
                        <a16:creationId xmlns:a16="http://schemas.microsoft.com/office/drawing/2014/main" id="{8C11621E-A8A1-452C-902F-3D1AFC051B59}"/>
                      </a:ext>
                    </a:extLst>
                  </p:cNvPr>
                  <p:cNvSpPr/>
                  <p:nvPr/>
                </p:nvSpPr>
                <p:spPr>
                  <a:xfrm>
                    <a:off x="6019129" y="3405225"/>
                    <a:ext cx="306199" cy="147507"/>
                  </a:xfrm>
                  <a:prstGeom prst="homePlate">
                    <a:avLst/>
                  </a:prstGeom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lin ang="0" scaled="1"/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4" name="Rechteck 13">
                  <a:extLst>
                    <a:ext uri="{FF2B5EF4-FFF2-40B4-BE49-F238E27FC236}">
                      <a16:creationId xmlns:a16="http://schemas.microsoft.com/office/drawing/2014/main" id="{3C543B34-DCBF-4AE2-9D2D-A2ABDDD60A13}"/>
                    </a:ext>
                  </a:extLst>
                </p:cNvPr>
                <p:cNvSpPr/>
                <p:nvPr/>
              </p:nvSpPr>
              <p:spPr>
                <a:xfrm>
                  <a:off x="6756718" y="204802"/>
                  <a:ext cx="1691512" cy="141229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60549602-20BE-4B60-9A25-30D39232E0EC}"/>
                  </a:ext>
                </a:extLst>
              </p:cNvPr>
              <p:cNvSpPr txBox="1"/>
              <p:nvPr/>
            </p:nvSpPr>
            <p:spPr>
              <a:xfrm rot="18159506">
                <a:off x="6342029" y="1881089"/>
                <a:ext cx="9914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Wirkung</a:t>
                </a: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1255DA9-DD70-4920-8BCC-6C911F8ECF09}"/>
                  </a:ext>
                </a:extLst>
              </p:cNvPr>
              <p:cNvSpPr txBox="1"/>
              <p:nvPr/>
            </p:nvSpPr>
            <p:spPr>
              <a:xfrm rot="18159506">
                <a:off x="6935062" y="1881090"/>
                <a:ext cx="9914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Aufwand</a:t>
                </a:r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059A19DD-F9D0-48CC-B0AA-60340829F26F}"/>
                  </a:ext>
                </a:extLst>
              </p:cNvPr>
              <p:cNvSpPr txBox="1"/>
              <p:nvPr/>
            </p:nvSpPr>
            <p:spPr>
              <a:xfrm rot="18159506">
                <a:off x="7588010" y="1737110"/>
                <a:ext cx="9914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Kosten</a:t>
                </a:r>
              </a:p>
            </p:txBody>
          </p:sp>
        </p:grp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60897E32-2452-4D75-BBFF-923C4E4B308E}"/>
              </a:ext>
            </a:extLst>
          </p:cNvPr>
          <p:cNvGrpSpPr/>
          <p:nvPr/>
        </p:nvGrpSpPr>
        <p:grpSpPr>
          <a:xfrm>
            <a:off x="3458487" y="354022"/>
            <a:ext cx="1966183" cy="2088229"/>
            <a:chOff x="3291444" y="328128"/>
            <a:chExt cx="1966183" cy="2088229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D0BBC34E-854C-49FC-86D7-08A07D6B9EC0}"/>
                </a:ext>
              </a:extLst>
            </p:cNvPr>
            <p:cNvSpPr txBox="1"/>
            <p:nvPr/>
          </p:nvSpPr>
          <p:spPr>
            <a:xfrm>
              <a:off x="3291444" y="328128"/>
              <a:ext cx="1966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Klimafreundlich Bauen und Heizen</a:t>
              </a:r>
            </a:p>
          </p:txBody>
        </p: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F3DADF82-2BDE-413C-A157-F6FF9192D704}"/>
                </a:ext>
              </a:extLst>
            </p:cNvPr>
            <p:cNvGrpSpPr/>
            <p:nvPr/>
          </p:nvGrpSpPr>
          <p:grpSpPr>
            <a:xfrm>
              <a:off x="3398623" y="1004063"/>
              <a:ext cx="1691512" cy="1412294"/>
              <a:chOff x="6756718" y="204802"/>
              <a:chExt cx="1691512" cy="1412294"/>
            </a:xfrm>
          </p:grpSpPr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28CAB51A-52FD-4991-9960-06AEE68F0FEC}"/>
                  </a:ext>
                </a:extLst>
              </p:cNvPr>
              <p:cNvGrpSpPr/>
              <p:nvPr/>
            </p:nvGrpSpPr>
            <p:grpSpPr>
              <a:xfrm rot="10800000">
                <a:off x="6828420" y="278544"/>
                <a:ext cx="1540380" cy="1302434"/>
                <a:chOff x="4945878" y="2538522"/>
                <a:chExt cx="1540380" cy="1302434"/>
              </a:xfrm>
            </p:grpSpPr>
            <p:grpSp>
              <p:nvGrpSpPr>
                <p:cNvPr id="31" name="Gruppieren 30">
                  <a:extLst>
                    <a:ext uri="{FF2B5EF4-FFF2-40B4-BE49-F238E27FC236}">
                      <a16:creationId xmlns:a16="http://schemas.microsoft.com/office/drawing/2014/main" id="{3D37CC63-975B-4487-96A0-5A9C1CA3ADBC}"/>
                    </a:ext>
                  </a:extLst>
                </p:cNvPr>
                <p:cNvGrpSpPr/>
                <p:nvPr/>
              </p:nvGrpSpPr>
              <p:grpSpPr>
                <a:xfrm>
                  <a:off x="4975396" y="2538522"/>
                  <a:ext cx="1510862" cy="1302434"/>
                  <a:chOff x="4975396" y="2538522"/>
                  <a:chExt cx="1510862" cy="1302434"/>
                </a:xfrm>
              </p:grpSpPr>
              <p:grpSp>
                <p:nvGrpSpPr>
                  <p:cNvPr id="35" name="Gruppieren 34">
                    <a:extLst>
                      <a:ext uri="{FF2B5EF4-FFF2-40B4-BE49-F238E27FC236}">
                        <a16:creationId xmlns:a16="http://schemas.microsoft.com/office/drawing/2014/main" id="{F195642A-AD63-41FC-B461-C7EBA06DF2C2}"/>
                      </a:ext>
                    </a:extLst>
                  </p:cNvPr>
                  <p:cNvGrpSpPr/>
                  <p:nvPr/>
                </p:nvGrpSpPr>
                <p:grpSpPr>
                  <a:xfrm>
                    <a:off x="4975396" y="2538522"/>
                    <a:ext cx="1510862" cy="1302434"/>
                    <a:chOff x="5157520" y="2538529"/>
                    <a:chExt cx="1328737" cy="1136208"/>
                  </a:xfrm>
                </p:grpSpPr>
                <p:pic>
                  <p:nvPicPr>
                    <p:cNvPr id="37" name="Grafik 36" descr="Balkendiagramm mit Abwärtstrend">
                      <a:extLst>
                        <a:ext uri="{FF2B5EF4-FFF2-40B4-BE49-F238E27FC236}">
                          <a16:creationId xmlns:a16="http://schemas.microsoft.com/office/drawing/2014/main" id="{5416B6AE-9B5E-440B-96C1-91D1D46801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6122881" y="2538529"/>
                      <a:ext cx="363376" cy="3633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" name="Grafik 37" descr="Kopf mit Zahnrädern">
                      <a:extLst>
                        <a:ext uri="{FF2B5EF4-FFF2-40B4-BE49-F238E27FC236}">
                          <a16:creationId xmlns:a16="http://schemas.microsoft.com/office/drawing/2014/main" id="{B6FB4C8F-4B59-4728-9B20-2DFDDFA558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5625604" y="2550943"/>
                      <a:ext cx="363376" cy="3633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Grafik 38" descr="Münzen">
                      <a:extLst>
                        <a:ext uri="{FF2B5EF4-FFF2-40B4-BE49-F238E27FC236}">
                          <a16:creationId xmlns:a16="http://schemas.microsoft.com/office/drawing/2014/main" id="{0291933E-C25B-4F1C-9B68-75B1AE032CB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5157520" y="2550943"/>
                      <a:ext cx="363376" cy="36337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0" name="Rechteck 39">
                      <a:extLst>
                        <a:ext uri="{FF2B5EF4-FFF2-40B4-BE49-F238E27FC236}">
                          <a16:creationId xmlns:a16="http://schemas.microsoft.com/office/drawing/2014/main" id="{3C59D52D-5676-40E9-B76E-3594DB145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2115" y="2953114"/>
                      <a:ext cx="363376" cy="559044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00000"/>
                        </a:gs>
                        <a:gs pos="53000">
                          <a:srgbClr val="FFFF00"/>
                        </a:gs>
                        <a:gs pos="100000">
                          <a:srgbClr val="92D050"/>
                        </a:gs>
                      </a:gsLst>
                      <a:lin ang="5400000" scaled="1"/>
                      <a:tileRect/>
                    </a:gra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41" name="Rechteck 40">
                      <a:extLst>
                        <a:ext uri="{FF2B5EF4-FFF2-40B4-BE49-F238E27FC236}">
                          <a16:creationId xmlns:a16="http://schemas.microsoft.com/office/drawing/2014/main" id="{0C3EBF2A-54C0-4096-A50D-09A15D4FAD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0808" y="2953114"/>
                      <a:ext cx="360683" cy="72162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00000"/>
                        </a:gs>
                        <a:gs pos="45000">
                          <a:srgbClr val="FFFF00"/>
                        </a:gs>
                        <a:gs pos="100000">
                          <a:schemeClr val="accent5">
                            <a:lumMod val="75000"/>
                          </a:schemeClr>
                        </a:gs>
                        <a:gs pos="77000">
                          <a:srgbClr val="92D050"/>
                        </a:gs>
                      </a:gsLst>
                      <a:lin ang="5400000" scaled="1"/>
                      <a:tileRect/>
                    </a:gra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42" name="Rechteck 41">
                      <a:extLst>
                        <a:ext uri="{FF2B5EF4-FFF2-40B4-BE49-F238E27FC236}">
                          <a16:creationId xmlns:a16="http://schemas.microsoft.com/office/drawing/2014/main" id="{79B4A03E-3B32-4883-980D-537014BF4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4594" y="2953394"/>
                      <a:ext cx="363376" cy="559044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00000"/>
                        </a:gs>
                        <a:gs pos="53000">
                          <a:srgbClr val="FFFF00"/>
                        </a:gs>
                        <a:gs pos="100000">
                          <a:srgbClr val="92D050"/>
                        </a:gs>
                      </a:gsLst>
                      <a:lin ang="5400000" scaled="1"/>
                      <a:tileRect/>
                    </a:gra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cxnSp>
                <p:nvCxnSpPr>
                  <p:cNvPr id="36" name="Gerader Verbinder 35">
                    <a:extLst>
                      <a:ext uri="{FF2B5EF4-FFF2-40B4-BE49-F238E27FC236}">
                        <a16:creationId xmlns:a16="http://schemas.microsoft.com/office/drawing/2014/main" id="{07EDC143-24EF-4FE2-8B74-0FBE8F44FF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77975" y="3663600"/>
                    <a:ext cx="410604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Pfeil: Fünfeck 31">
                  <a:extLst>
                    <a:ext uri="{FF2B5EF4-FFF2-40B4-BE49-F238E27FC236}">
                      <a16:creationId xmlns:a16="http://schemas.microsoft.com/office/drawing/2014/main" id="{C2DF5705-7FDC-406C-9A77-01AA21830787}"/>
                    </a:ext>
                  </a:extLst>
                </p:cNvPr>
                <p:cNvSpPr/>
                <p:nvPr/>
              </p:nvSpPr>
              <p:spPr>
                <a:xfrm>
                  <a:off x="4945878" y="3681053"/>
                  <a:ext cx="306199" cy="147507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Pfeil: Fünfeck 32">
                  <a:extLst>
                    <a:ext uri="{FF2B5EF4-FFF2-40B4-BE49-F238E27FC236}">
                      <a16:creationId xmlns:a16="http://schemas.microsoft.com/office/drawing/2014/main" id="{73A84B95-1F75-4402-8841-55FF59F9C796}"/>
                    </a:ext>
                  </a:extLst>
                </p:cNvPr>
                <p:cNvSpPr/>
                <p:nvPr/>
              </p:nvSpPr>
              <p:spPr>
                <a:xfrm>
                  <a:off x="5475348" y="3179644"/>
                  <a:ext cx="306199" cy="147507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Pfeil: Fünfeck 33">
                  <a:extLst>
                    <a:ext uri="{FF2B5EF4-FFF2-40B4-BE49-F238E27FC236}">
                      <a16:creationId xmlns:a16="http://schemas.microsoft.com/office/drawing/2014/main" id="{B81D00FA-655B-4078-A2B9-7B89C0AC30AD}"/>
                    </a:ext>
                  </a:extLst>
                </p:cNvPr>
                <p:cNvSpPr/>
                <p:nvPr/>
              </p:nvSpPr>
              <p:spPr>
                <a:xfrm>
                  <a:off x="6019129" y="3559600"/>
                  <a:ext cx="306199" cy="147507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18528341-D0BC-4C74-9317-7E6D7A67176B}"/>
                  </a:ext>
                </a:extLst>
              </p:cNvPr>
              <p:cNvSpPr/>
              <p:nvPr/>
            </p:nvSpPr>
            <p:spPr>
              <a:xfrm>
                <a:off x="6756718" y="204802"/>
                <a:ext cx="1691512" cy="14122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29A6C1A3-5834-433C-85BA-2DDE8133AB70}"/>
              </a:ext>
            </a:extLst>
          </p:cNvPr>
          <p:cNvGrpSpPr/>
          <p:nvPr/>
        </p:nvGrpSpPr>
        <p:grpSpPr>
          <a:xfrm>
            <a:off x="3582003" y="3588837"/>
            <a:ext cx="1774139" cy="2120513"/>
            <a:chOff x="3107379" y="3547023"/>
            <a:chExt cx="1774139" cy="2120513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E3D56DA-396B-4FBF-BE90-697701834382}"/>
                </a:ext>
              </a:extLst>
            </p:cNvPr>
            <p:cNvSpPr txBox="1"/>
            <p:nvPr/>
          </p:nvSpPr>
          <p:spPr>
            <a:xfrm>
              <a:off x="3107379" y="3547023"/>
              <a:ext cx="1774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Klimafreundlich konsumieren</a:t>
              </a:r>
            </a:p>
          </p:txBody>
        </p: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6B47E1B0-DD43-4E00-8CD2-22F482BF759E}"/>
                </a:ext>
              </a:extLst>
            </p:cNvPr>
            <p:cNvGrpSpPr/>
            <p:nvPr/>
          </p:nvGrpSpPr>
          <p:grpSpPr>
            <a:xfrm>
              <a:off x="3190006" y="4255242"/>
              <a:ext cx="1691512" cy="1412294"/>
              <a:chOff x="6756718" y="204802"/>
              <a:chExt cx="1691512" cy="1412294"/>
            </a:xfrm>
          </p:grpSpPr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1D3F1151-A2D2-4C96-BF20-77FBCF2C1317}"/>
                  </a:ext>
                </a:extLst>
              </p:cNvPr>
              <p:cNvGrpSpPr/>
              <p:nvPr/>
            </p:nvGrpSpPr>
            <p:grpSpPr>
              <a:xfrm rot="10800000">
                <a:off x="6828420" y="267188"/>
                <a:ext cx="1540380" cy="1313790"/>
                <a:chOff x="4945878" y="2538522"/>
                <a:chExt cx="1540380" cy="1313790"/>
              </a:xfrm>
            </p:grpSpPr>
            <p:grpSp>
              <p:nvGrpSpPr>
                <p:cNvPr id="46" name="Gruppieren 45">
                  <a:extLst>
                    <a:ext uri="{FF2B5EF4-FFF2-40B4-BE49-F238E27FC236}">
                      <a16:creationId xmlns:a16="http://schemas.microsoft.com/office/drawing/2014/main" id="{B06B876A-6866-463B-B670-6DA332270162}"/>
                    </a:ext>
                  </a:extLst>
                </p:cNvPr>
                <p:cNvGrpSpPr/>
                <p:nvPr/>
              </p:nvGrpSpPr>
              <p:grpSpPr>
                <a:xfrm>
                  <a:off x="4975396" y="2538522"/>
                  <a:ext cx="1510862" cy="1302434"/>
                  <a:chOff x="4975396" y="2538522"/>
                  <a:chExt cx="1510862" cy="1302434"/>
                </a:xfrm>
              </p:grpSpPr>
              <p:grpSp>
                <p:nvGrpSpPr>
                  <p:cNvPr id="50" name="Gruppieren 49">
                    <a:extLst>
                      <a:ext uri="{FF2B5EF4-FFF2-40B4-BE49-F238E27FC236}">
                        <a16:creationId xmlns:a16="http://schemas.microsoft.com/office/drawing/2014/main" id="{09A11B60-9F6D-4C19-8ECE-EB3A7ED902C5}"/>
                      </a:ext>
                    </a:extLst>
                  </p:cNvPr>
                  <p:cNvGrpSpPr/>
                  <p:nvPr/>
                </p:nvGrpSpPr>
                <p:grpSpPr>
                  <a:xfrm>
                    <a:off x="4975396" y="2538522"/>
                    <a:ext cx="1510862" cy="1302434"/>
                    <a:chOff x="5157520" y="2538529"/>
                    <a:chExt cx="1328737" cy="1136208"/>
                  </a:xfrm>
                </p:grpSpPr>
                <p:pic>
                  <p:nvPicPr>
                    <p:cNvPr id="52" name="Grafik 51" descr="Balkendiagramm mit Abwärtstrend">
                      <a:extLst>
                        <a:ext uri="{FF2B5EF4-FFF2-40B4-BE49-F238E27FC236}">
                          <a16:creationId xmlns:a16="http://schemas.microsoft.com/office/drawing/2014/main" id="{8FCC50EB-2288-41CE-BB2C-4279D80D434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6122881" y="2538529"/>
                      <a:ext cx="363376" cy="3633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" name="Grafik 52" descr="Kopf mit Zahnrädern">
                      <a:extLst>
                        <a:ext uri="{FF2B5EF4-FFF2-40B4-BE49-F238E27FC236}">
                          <a16:creationId xmlns:a16="http://schemas.microsoft.com/office/drawing/2014/main" id="{0DFA3388-8F9F-4C5F-B180-17F51A8A2CE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5625604" y="2550943"/>
                      <a:ext cx="363376" cy="3633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" name="Grafik 53" descr="Münzen">
                      <a:extLst>
                        <a:ext uri="{FF2B5EF4-FFF2-40B4-BE49-F238E27FC236}">
                          <a16:creationId xmlns:a16="http://schemas.microsoft.com/office/drawing/2014/main" id="{2927BF19-17AC-47A6-9C4C-610F019B80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5157520" y="2550943"/>
                      <a:ext cx="363376" cy="36337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5" name="Rechteck 54">
                      <a:extLst>
                        <a:ext uri="{FF2B5EF4-FFF2-40B4-BE49-F238E27FC236}">
                          <a16:creationId xmlns:a16="http://schemas.microsoft.com/office/drawing/2014/main" id="{25A15514-A5F8-457F-BF25-03964505A0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2115" y="2953114"/>
                      <a:ext cx="363376" cy="559044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00000"/>
                        </a:gs>
                        <a:gs pos="53000">
                          <a:srgbClr val="FFFF00"/>
                        </a:gs>
                        <a:gs pos="100000">
                          <a:srgbClr val="92D050"/>
                        </a:gs>
                      </a:gsLst>
                      <a:lin ang="5400000" scaled="1"/>
                      <a:tileRect/>
                    </a:gra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6" name="Rechteck 55">
                      <a:extLst>
                        <a:ext uri="{FF2B5EF4-FFF2-40B4-BE49-F238E27FC236}">
                          <a16:creationId xmlns:a16="http://schemas.microsoft.com/office/drawing/2014/main" id="{0784FA57-227F-4CFA-812C-9FE1B73227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0808" y="2953114"/>
                      <a:ext cx="360683" cy="72162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00000"/>
                        </a:gs>
                        <a:gs pos="45000">
                          <a:srgbClr val="FFFF00"/>
                        </a:gs>
                        <a:gs pos="100000">
                          <a:schemeClr val="accent5">
                            <a:lumMod val="75000"/>
                          </a:schemeClr>
                        </a:gs>
                        <a:gs pos="77000">
                          <a:srgbClr val="92D050"/>
                        </a:gs>
                      </a:gsLst>
                      <a:lin ang="5400000" scaled="1"/>
                      <a:tileRect/>
                    </a:gra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7" name="Rechteck 56">
                      <a:extLst>
                        <a:ext uri="{FF2B5EF4-FFF2-40B4-BE49-F238E27FC236}">
                          <a16:creationId xmlns:a16="http://schemas.microsoft.com/office/drawing/2014/main" id="{58BCE210-737F-4995-8E16-587C48E944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4594" y="2953394"/>
                      <a:ext cx="363376" cy="559044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00000"/>
                        </a:gs>
                        <a:gs pos="53000">
                          <a:srgbClr val="FFFF00"/>
                        </a:gs>
                        <a:gs pos="100000">
                          <a:srgbClr val="92D050"/>
                        </a:gs>
                      </a:gsLst>
                      <a:lin ang="5400000" scaled="1"/>
                      <a:tileRect/>
                    </a:gra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cxnSp>
                <p:nvCxnSpPr>
                  <p:cNvPr id="51" name="Gerader Verbinder 50">
                    <a:extLst>
                      <a:ext uri="{FF2B5EF4-FFF2-40B4-BE49-F238E27FC236}">
                        <a16:creationId xmlns:a16="http://schemas.microsoft.com/office/drawing/2014/main" id="{2F1FE4E8-D4FE-4139-9517-69B7DA638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77975" y="3663600"/>
                    <a:ext cx="410604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Pfeil: Fünfeck 46">
                  <a:extLst>
                    <a:ext uri="{FF2B5EF4-FFF2-40B4-BE49-F238E27FC236}">
                      <a16:creationId xmlns:a16="http://schemas.microsoft.com/office/drawing/2014/main" id="{982D8F39-EB32-4289-B572-B4819D90DA89}"/>
                    </a:ext>
                  </a:extLst>
                </p:cNvPr>
                <p:cNvSpPr/>
                <p:nvPr/>
              </p:nvSpPr>
              <p:spPr>
                <a:xfrm>
                  <a:off x="4945878" y="3704805"/>
                  <a:ext cx="306199" cy="147507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" name="Pfeil: Fünfeck 47">
                  <a:extLst>
                    <a:ext uri="{FF2B5EF4-FFF2-40B4-BE49-F238E27FC236}">
                      <a16:creationId xmlns:a16="http://schemas.microsoft.com/office/drawing/2014/main" id="{CFA45C03-5CFA-4C1C-828E-60C11063BDA8}"/>
                    </a:ext>
                  </a:extLst>
                </p:cNvPr>
                <p:cNvSpPr/>
                <p:nvPr/>
              </p:nvSpPr>
              <p:spPr>
                <a:xfrm>
                  <a:off x="5475348" y="3239019"/>
                  <a:ext cx="306199" cy="147507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" name="Pfeil: Fünfeck 48">
                  <a:extLst>
                    <a:ext uri="{FF2B5EF4-FFF2-40B4-BE49-F238E27FC236}">
                      <a16:creationId xmlns:a16="http://schemas.microsoft.com/office/drawing/2014/main" id="{91833685-5E9D-49DB-93D8-42030B5189EE}"/>
                    </a:ext>
                  </a:extLst>
                </p:cNvPr>
                <p:cNvSpPr/>
                <p:nvPr/>
              </p:nvSpPr>
              <p:spPr>
                <a:xfrm>
                  <a:off x="6019129" y="3571471"/>
                  <a:ext cx="306199" cy="147507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id="{63E1FBD1-9FF5-41F9-82BD-9BD185F75B8A}"/>
                  </a:ext>
                </a:extLst>
              </p:cNvPr>
              <p:cNvSpPr/>
              <p:nvPr/>
            </p:nvSpPr>
            <p:spPr>
              <a:xfrm>
                <a:off x="6756718" y="204802"/>
                <a:ext cx="1691512" cy="14122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E6B36BAB-B1DE-436C-B3E2-8B40E75ABA0A}"/>
              </a:ext>
            </a:extLst>
          </p:cNvPr>
          <p:cNvGrpSpPr/>
          <p:nvPr/>
        </p:nvGrpSpPr>
        <p:grpSpPr>
          <a:xfrm>
            <a:off x="8276104" y="427617"/>
            <a:ext cx="1839901" cy="2058625"/>
            <a:chOff x="8894617" y="356166"/>
            <a:chExt cx="1839901" cy="2058625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6A2B40C-2D1F-4C6D-86EA-7BC8545F16EF}"/>
                </a:ext>
              </a:extLst>
            </p:cNvPr>
            <p:cNvSpPr txBox="1"/>
            <p:nvPr/>
          </p:nvSpPr>
          <p:spPr>
            <a:xfrm>
              <a:off x="8894617" y="356166"/>
              <a:ext cx="1839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Klimafreundliche Mobilität</a:t>
              </a:r>
            </a:p>
          </p:txBody>
        </p: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8D0A3B94-4653-4841-B4BD-F0BDCB6E179E}"/>
                </a:ext>
              </a:extLst>
            </p:cNvPr>
            <p:cNvGrpSpPr/>
            <p:nvPr/>
          </p:nvGrpSpPr>
          <p:grpSpPr>
            <a:xfrm>
              <a:off x="8951021" y="1002497"/>
              <a:ext cx="1691512" cy="1412294"/>
              <a:chOff x="6756718" y="204802"/>
              <a:chExt cx="1691512" cy="1412294"/>
            </a:xfrm>
          </p:grpSpPr>
          <p:grpSp>
            <p:nvGrpSpPr>
              <p:cNvPr id="59" name="Gruppieren 58">
                <a:extLst>
                  <a:ext uri="{FF2B5EF4-FFF2-40B4-BE49-F238E27FC236}">
                    <a16:creationId xmlns:a16="http://schemas.microsoft.com/office/drawing/2014/main" id="{EDE5F255-8249-45B6-AEDC-4F71D43D9C73}"/>
                  </a:ext>
                </a:extLst>
              </p:cNvPr>
              <p:cNvGrpSpPr/>
              <p:nvPr/>
            </p:nvGrpSpPr>
            <p:grpSpPr>
              <a:xfrm rot="10800000">
                <a:off x="6828420" y="278544"/>
                <a:ext cx="1540380" cy="1302434"/>
                <a:chOff x="4945878" y="2538522"/>
                <a:chExt cx="1540380" cy="1302434"/>
              </a:xfrm>
            </p:grpSpPr>
            <p:grpSp>
              <p:nvGrpSpPr>
                <p:cNvPr id="61" name="Gruppieren 60">
                  <a:extLst>
                    <a:ext uri="{FF2B5EF4-FFF2-40B4-BE49-F238E27FC236}">
                      <a16:creationId xmlns:a16="http://schemas.microsoft.com/office/drawing/2014/main" id="{D40C6657-C726-4E73-BF6E-DDEFC2030FAD}"/>
                    </a:ext>
                  </a:extLst>
                </p:cNvPr>
                <p:cNvGrpSpPr/>
                <p:nvPr/>
              </p:nvGrpSpPr>
              <p:grpSpPr>
                <a:xfrm>
                  <a:off x="4975396" y="2538522"/>
                  <a:ext cx="1510862" cy="1302434"/>
                  <a:chOff x="4975396" y="2538522"/>
                  <a:chExt cx="1510862" cy="1302434"/>
                </a:xfrm>
              </p:grpSpPr>
              <p:grpSp>
                <p:nvGrpSpPr>
                  <p:cNvPr id="65" name="Gruppieren 64">
                    <a:extLst>
                      <a:ext uri="{FF2B5EF4-FFF2-40B4-BE49-F238E27FC236}">
                        <a16:creationId xmlns:a16="http://schemas.microsoft.com/office/drawing/2014/main" id="{5C19F61E-430B-4A5F-94F0-6CBFF437D9C7}"/>
                      </a:ext>
                    </a:extLst>
                  </p:cNvPr>
                  <p:cNvGrpSpPr/>
                  <p:nvPr/>
                </p:nvGrpSpPr>
                <p:grpSpPr>
                  <a:xfrm>
                    <a:off x="4975396" y="2538522"/>
                    <a:ext cx="1510862" cy="1302434"/>
                    <a:chOff x="5157520" y="2538529"/>
                    <a:chExt cx="1328737" cy="1136208"/>
                  </a:xfrm>
                </p:grpSpPr>
                <p:pic>
                  <p:nvPicPr>
                    <p:cNvPr id="67" name="Grafik 66" descr="Balkendiagramm mit Abwärtstrend">
                      <a:extLst>
                        <a:ext uri="{FF2B5EF4-FFF2-40B4-BE49-F238E27FC236}">
                          <a16:creationId xmlns:a16="http://schemas.microsoft.com/office/drawing/2014/main" id="{0593B8F8-384F-4C28-AAFC-EF7392803EC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6122881" y="2538529"/>
                      <a:ext cx="363376" cy="3633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Grafik 67" descr="Kopf mit Zahnrädern">
                      <a:extLst>
                        <a:ext uri="{FF2B5EF4-FFF2-40B4-BE49-F238E27FC236}">
                          <a16:creationId xmlns:a16="http://schemas.microsoft.com/office/drawing/2014/main" id="{779FF2C5-7B82-4230-9BA2-5D078CE5749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5625604" y="2550943"/>
                      <a:ext cx="363376" cy="3633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Grafik 68" descr="Münzen">
                      <a:extLst>
                        <a:ext uri="{FF2B5EF4-FFF2-40B4-BE49-F238E27FC236}">
                          <a16:creationId xmlns:a16="http://schemas.microsoft.com/office/drawing/2014/main" id="{8C291A7E-89C0-400A-A3D5-62FF39B9CF3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5157520" y="2550943"/>
                      <a:ext cx="363376" cy="36337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0" name="Rechteck 69">
                      <a:extLst>
                        <a:ext uri="{FF2B5EF4-FFF2-40B4-BE49-F238E27FC236}">
                          <a16:creationId xmlns:a16="http://schemas.microsoft.com/office/drawing/2014/main" id="{9BFDCB4D-5EDF-4451-ACC0-A062A397F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2115" y="2953114"/>
                      <a:ext cx="363376" cy="559044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00000"/>
                        </a:gs>
                        <a:gs pos="53000">
                          <a:srgbClr val="FFFF00"/>
                        </a:gs>
                        <a:gs pos="100000">
                          <a:srgbClr val="92D050"/>
                        </a:gs>
                      </a:gsLst>
                      <a:lin ang="5400000" scaled="1"/>
                      <a:tileRect/>
                    </a:gra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1" name="Rechteck 70">
                      <a:extLst>
                        <a:ext uri="{FF2B5EF4-FFF2-40B4-BE49-F238E27FC236}">
                          <a16:creationId xmlns:a16="http://schemas.microsoft.com/office/drawing/2014/main" id="{5EB6B90A-0EA8-4595-AA4F-71340F6422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0808" y="2953114"/>
                      <a:ext cx="360683" cy="72162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00000"/>
                        </a:gs>
                        <a:gs pos="45000">
                          <a:srgbClr val="FFFF00"/>
                        </a:gs>
                        <a:gs pos="100000">
                          <a:schemeClr val="accent5">
                            <a:lumMod val="75000"/>
                          </a:schemeClr>
                        </a:gs>
                        <a:gs pos="77000">
                          <a:srgbClr val="92D050"/>
                        </a:gs>
                      </a:gsLst>
                      <a:lin ang="5400000" scaled="1"/>
                      <a:tileRect/>
                    </a:gra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2" name="Rechteck 71">
                      <a:extLst>
                        <a:ext uri="{FF2B5EF4-FFF2-40B4-BE49-F238E27FC236}">
                          <a16:creationId xmlns:a16="http://schemas.microsoft.com/office/drawing/2014/main" id="{3F33CB06-ADFC-40FB-8456-12D39C87F7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4594" y="2953394"/>
                      <a:ext cx="363376" cy="559044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00000"/>
                        </a:gs>
                        <a:gs pos="53000">
                          <a:srgbClr val="FFFF00"/>
                        </a:gs>
                        <a:gs pos="100000">
                          <a:srgbClr val="92D050"/>
                        </a:gs>
                      </a:gsLst>
                      <a:lin ang="5400000" scaled="1"/>
                      <a:tileRect/>
                    </a:gra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cxnSp>
                <p:nvCxnSpPr>
                  <p:cNvPr id="66" name="Gerader Verbinder 65">
                    <a:extLst>
                      <a:ext uri="{FF2B5EF4-FFF2-40B4-BE49-F238E27FC236}">
                        <a16:creationId xmlns:a16="http://schemas.microsoft.com/office/drawing/2014/main" id="{85108591-BD74-42F0-A6EC-F08141F54F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77975" y="3663600"/>
                    <a:ext cx="410604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2" name="Pfeil: Fünfeck 61">
                  <a:extLst>
                    <a:ext uri="{FF2B5EF4-FFF2-40B4-BE49-F238E27FC236}">
                      <a16:creationId xmlns:a16="http://schemas.microsoft.com/office/drawing/2014/main" id="{2B8A2DEA-77C7-4685-BFDD-F0DEF488003C}"/>
                    </a:ext>
                  </a:extLst>
                </p:cNvPr>
                <p:cNvSpPr/>
                <p:nvPr/>
              </p:nvSpPr>
              <p:spPr>
                <a:xfrm>
                  <a:off x="4945878" y="3681055"/>
                  <a:ext cx="306199" cy="147507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" name="Pfeil: Fünfeck 62">
                  <a:extLst>
                    <a:ext uri="{FF2B5EF4-FFF2-40B4-BE49-F238E27FC236}">
                      <a16:creationId xmlns:a16="http://schemas.microsoft.com/office/drawing/2014/main" id="{F4E31BE2-BA19-478A-91E6-B5121505BC7E}"/>
                    </a:ext>
                  </a:extLst>
                </p:cNvPr>
                <p:cNvSpPr/>
                <p:nvPr/>
              </p:nvSpPr>
              <p:spPr>
                <a:xfrm>
                  <a:off x="5475348" y="3405275"/>
                  <a:ext cx="306199" cy="147507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" name="Pfeil: Fünfeck 63">
                  <a:extLst>
                    <a:ext uri="{FF2B5EF4-FFF2-40B4-BE49-F238E27FC236}">
                      <a16:creationId xmlns:a16="http://schemas.microsoft.com/office/drawing/2014/main" id="{86F381BD-2464-4AFD-94A9-4381E2D0690B}"/>
                    </a:ext>
                  </a:extLst>
                </p:cNvPr>
                <p:cNvSpPr/>
                <p:nvPr/>
              </p:nvSpPr>
              <p:spPr>
                <a:xfrm>
                  <a:off x="6019129" y="3452724"/>
                  <a:ext cx="306199" cy="147507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416EBDAA-8C13-47B9-8DCE-B110B8D699CC}"/>
                  </a:ext>
                </a:extLst>
              </p:cNvPr>
              <p:cNvSpPr/>
              <p:nvPr/>
            </p:nvSpPr>
            <p:spPr>
              <a:xfrm>
                <a:off x="6756718" y="204802"/>
                <a:ext cx="1691512" cy="14122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AD808DDB-24FC-4630-B5EF-732BAEBA5376}"/>
              </a:ext>
            </a:extLst>
          </p:cNvPr>
          <p:cNvGrpSpPr/>
          <p:nvPr/>
        </p:nvGrpSpPr>
        <p:grpSpPr>
          <a:xfrm>
            <a:off x="1066600" y="3582049"/>
            <a:ext cx="1795894" cy="2127301"/>
            <a:chOff x="486888" y="3547023"/>
            <a:chExt cx="1795894" cy="2127301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7FD9CFD-8DF3-4F3B-9937-9B15AF8BE59A}"/>
                </a:ext>
              </a:extLst>
            </p:cNvPr>
            <p:cNvSpPr txBox="1"/>
            <p:nvPr/>
          </p:nvSpPr>
          <p:spPr>
            <a:xfrm>
              <a:off x="486888" y="3547023"/>
              <a:ext cx="1795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Klimafreundlich essen</a:t>
              </a:r>
            </a:p>
          </p:txBody>
        </p: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7AEA1B36-E7AE-4499-9517-41876DFC6BE5}"/>
                </a:ext>
              </a:extLst>
            </p:cNvPr>
            <p:cNvGrpSpPr/>
            <p:nvPr/>
          </p:nvGrpSpPr>
          <p:grpSpPr>
            <a:xfrm>
              <a:off x="544163" y="4262030"/>
              <a:ext cx="1691512" cy="1412294"/>
              <a:chOff x="6756718" y="204802"/>
              <a:chExt cx="1691512" cy="1412294"/>
            </a:xfrm>
          </p:grpSpPr>
          <p:grpSp>
            <p:nvGrpSpPr>
              <p:cNvPr id="89" name="Gruppieren 88">
                <a:extLst>
                  <a:ext uri="{FF2B5EF4-FFF2-40B4-BE49-F238E27FC236}">
                    <a16:creationId xmlns:a16="http://schemas.microsoft.com/office/drawing/2014/main" id="{793918B8-4FE3-45A3-B8D5-055CD96A0829}"/>
                  </a:ext>
                </a:extLst>
              </p:cNvPr>
              <p:cNvGrpSpPr/>
              <p:nvPr/>
            </p:nvGrpSpPr>
            <p:grpSpPr>
              <a:xfrm rot="10800000">
                <a:off x="6828420" y="278544"/>
                <a:ext cx="1540380" cy="1302434"/>
                <a:chOff x="4945878" y="2538522"/>
                <a:chExt cx="1540380" cy="1302434"/>
              </a:xfrm>
            </p:grpSpPr>
            <p:grpSp>
              <p:nvGrpSpPr>
                <p:cNvPr id="91" name="Gruppieren 90">
                  <a:extLst>
                    <a:ext uri="{FF2B5EF4-FFF2-40B4-BE49-F238E27FC236}">
                      <a16:creationId xmlns:a16="http://schemas.microsoft.com/office/drawing/2014/main" id="{F91AF48C-92F8-47AD-9E8A-480EF2801AFE}"/>
                    </a:ext>
                  </a:extLst>
                </p:cNvPr>
                <p:cNvGrpSpPr/>
                <p:nvPr/>
              </p:nvGrpSpPr>
              <p:grpSpPr>
                <a:xfrm>
                  <a:off x="4975396" y="2538522"/>
                  <a:ext cx="1510862" cy="1302434"/>
                  <a:chOff x="4975396" y="2538522"/>
                  <a:chExt cx="1510862" cy="1302434"/>
                </a:xfrm>
              </p:grpSpPr>
              <p:grpSp>
                <p:nvGrpSpPr>
                  <p:cNvPr id="95" name="Gruppieren 94">
                    <a:extLst>
                      <a:ext uri="{FF2B5EF4-FFF2-40B4-BE49-F238E27FC236}">
                        <a16:creationId xmlns:a16="http://schemas.microsoft.com/office/drawing/2014/main" id="{59214C95-5F74-48ED-AF22-FBF764AB9E1D}"/>
                      </a:ext>
                    </a:extLst>
                  </p:cNvPr>
                  <p:cNvGrpSpPr/>
                  <p:nvPr/>
                </p:nvGrpSpPr>
                <p:grpSpPr>
                  <a:xfrm>
                    <a:off x="4975396" y="2538522"/>
                    <a:ext cx="1510862" cy="1302434"/>
                    <a:chOff x="5157520" y="2538529"/>
                    <a:chExt cx="1328737" cy="1136208"/>
                  </a:xfrm>
                </p:grpSpPr>
                <p:pic>
                  <p:nvPicPr>
                    <p:cNvPr id="97" name="Grafik 96" descr="Balkendiagramm mit Abwärtstrend">
                      <a:extLst>
                        <a:ext uri="{FF2B5EF4-FFF2-40B4-BE49-F238E27FC236}">
                          <a16:creationId xmlns:a16="http://schemas.microsoft.com/office/drawing/2014/main" id="{0678C79B-AD95-4A96-9379-4C4938599FF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6122881" y="2538529"/>
                      <a:ext cx="363376" cy="3633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" name="Grafik 97" descr="Kopf mit Zahnrädern">
                      <a:extLst>
                        <a:ext uri="{FF2B5EF4-FFF2-40B4-BE49-F238E27FC236}">
                          <a16:creationId xmlns:a16="http://schemas.microsoft.com/office/drawing/2014/main" id="{D74FB0B9-0E6A-4624-B3B9-C35045B699D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5625604" y="2550943"/>
                      <a:ext cx="363376" cy="3633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9" name="Grafik 98" descr="Münzen">
                      <a:extLst>
                        <a:ext uri="{FF2B5EF4-FFF2-40B4-BE49-F238E27FC236}">
                          <a16:creationId xmlns:a16="http://schemas.microsoft.com/office/drawing/2014/main" id="{53B8E74E-7285-4F6D-B369-EEBD403E455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5157520" y="2550943"/>
                      <a:ext cx="363376" cy="36337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00" name="Rechteck 99">
                      <a:extLst>
                        <a:ext uri="{FF2B5EF4-FFF2-40B4-BE49-F238E27FC236}">
                          <a16:creationId xmlns:a16="http://schemas.microsoft.com/office/drawing/2014/main" id="{B9F3AE99-C76F-42F7-B581-1B54F525C6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2115" y="2953114"/>
                      <a:ext cx="363376" cy="559044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00000"/>
                        </a:gs>
                        <a:gs pos="53000">
                          <a:srgbClr val="FFFF00"/>
                        </a:gs>
                        <a:gs pos="100000">
                          <a:srgbClr val="92D050"/>
                        </a:gs>
                      </a:gsLst>
                      <a:lin ang="5400000" scaled="1"/>
                      <a:tileRect/>
                    </a:gra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01" name="Rechteck 100">
                      <a:extLst>
                        <a:ext uri="{FF2B5EF4-FFF2-40B4-BE49-F238E27FC236}">
                          <a16:creationId xmlns:a16="http://schemas.microsoft.com/office/drawing/2014/main" id="{16606036-A1E3-4B65-9983-3A699B7934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0808" y="2953114"/>
                      <a:ext cx="360683" cy="72162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00000"/>
                        </a:gs>
                        <a:gs pos="45000">
                          <a:srgbClr val="FFFF00"/>
                        </a:gs>
                        <a:gs pos="100000">
                          <a:schemeClr val="accent5">
                            <a:lumMod val="75000"/>
                          </a:schemeClr>
                        </a:gs>
                        <a:gs pos="77000">
                          <a:srgbClr val="92D050"/>
                        </a:gs>
                      </a:gsLst>
                      <a:lin ang="5400000" scaled="1"/>
                      <a:tileRect/>
                    </a:gra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02" name="Rechteck 101">
                      <a:extLst>
                        <a:ext uri="{FF2B5EF4-FFF2-40B4-BE49-F238E27FC236}">
                          <a16:creationId xmlns:a16="http://schemas.microsoft.com/office/drawing/2014/main" id="{92F1AA66-6A25-46A6-8C7A-0140AE9570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4594" y="2953394"/>
                      <a:ext cx="363376" cy="559044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00000"/>
                        </a:gs>
                        <a:gs pos="53000">
                          <a:srgbClr val="FFFF00"/>
                        </a:gs>
                        <a:gs pos="100000">
                          <a:srgbClr val="92D050"/>
                        </a:gs>
                      </a:gsLst>
                      <a:lin ang="5400000" scaled="1"/>
                      <a:tileRect/>
                    </a:gra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cxnSp>
                <p:nvCxnSpPr>
                  <p:cNvPr id="96" name="Gerader Verbinder 95">
                    <a:extLst>
                      <a:ext uri="{FF2B5EF4-FFF2-40B4-BE49-F238E27FC236}">
                        <a16:creationId xmlns:a16="http://schemas.microsoft.com/office/drawing/2014/main" id="{7793D2A9-45A5-4C4A-9B4E-8B8469BF6E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77975" y="3663600"/>
                    <a:ext cx="410604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" name="Pfeil: Fünfeck 91">
                  <a:extLst>
                    <a:ext uri="{FF2B5EF4-FFF2-40B4-BE49-F238E27FC236}">
                      <a16:creationId xmlns:a16="http://schemas.microsoft.com/office/drawing/2014/main" id="{A328FD3D-8DCB-4E4C-A193-4F0ADFC02C8D}"/>
                    </a:ext>
                  </a:extLst>
                </p:cNvPr>
                <p:cNvSpPr/>
                <p:nvPr/>
              </p:nvSpPr>
              <p:spPr>
                <a:xfrm>
                  <a:off x="4945878" y="3514800"/>
                  <a:ext cx="306199" cy="147507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Pfeil: Fünfeck 92">
                  <a:extLst>
                    <a:ext uri="{FF2B5EF4-FFF2-40B4-BE49-F238E27FC236}">
                      <a16:creationId xmlns:a16="http://schemas.microsoft.com/office/drawing/2014/main" id="{E2E42994-2D62-4350-99BF-FAFD13E6EDAB}"/>
                    </a:ext>
                  </a:extLst>
                </p:cNvPr>
                <p:cNvSpPr/>
                <p:nvPr/>
              </p:nvSpPr>
              <p:spPr>
                <a:xfrm>
                  <a:off x="5475348" y="3345899"/>
                  <a:ext cx="306199" cy="147507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Pfeil: Fünfeck 93">
                  <a:extLst>
                    <a:ext uri="{FF2B5EF4-FFF2-40B4-BE49-F238E27FC236}">
                      <a16:creationId xmlns:a16="http://schemas.microsoft.com/office/drawing/2014/main" id="{6ADA7B0E-96D7-4530-888B-F539F02A03C1}"/>
                    </a:ext>
                  </a:extLst>
                </p:cNvPr>
                <p:cNvSpPr/>
                <p:nvPr/>
              </p:nvSpPr>
              <p:spPr>
                <a:xfrm>
                  <a:off x="6019129" y="3357721"/>
                  <a:ext cx="306199" cy="147507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90" name="Rechteck 89">
                <a:extLst>
                  <a:ext uri="{FF2B5EF4-FFF2-40B4-BE49-F238E27FC236}">
                    <a16:creationId xmlns:a16="http://schemas.microsoft.com/office/drawing/2014/main" id="{3FA62DB0-462E-4DC5-8AD7-F7E73F9A3E5F}"/>
                  </a:ext>
                </a:extLst>
              </p:cNvPr>
              <p:cNvSpPr/>
              <p:nvPr/>
            </p:nvSpPr>
            <p:spPr>
              <a:xfrm>
                <a:off x="6756718" y="204802"/>
                <a:ext cx="1691512" cy="14122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F836BCB3-7ED0-454B-AF4E-D9D1187EAB29}"/>
              </a:ext>
            </a:extLst>
          </p:cNvPr>
          <p:cNvGrpSpPr/>
          <p:nvPr/>
        </p:nvGrpSpPr>
        <p:grpSpPr>
          <a:xfrm>
            <a:off x="5877866" y="387426"/>
            <a:ext cx="1773342" cy="2082841"/>
            <a:chOff x="5985164" y="328127"/>
            <a:chExt cx="1773342" cy="2082841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4B3B513A-8BC4-4449-A731-FC8E0304A178}"/>
                </a:ext>
              </a:extLst>
            </p:cNvPr>
            <p:cNvSpPr txBox="1"/>
            <p:nvPr/>
          </p:nvSpPr>
          <p:spPr>
            <a:xfrm>
              <a:off x="5985164" y="328127"/>
              <a:ext cx="1756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Klimafreundlich verreisen</a:t>
              </a:r>
            </a:p>
          </p:txBody>
        </p: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039B9B3-9093-4BB4-8101-42EF200BE1DA}"/>
                </a:ext>
              </a:extLst>
            </p:cNvPr>
            <p:cNvGrpSpPr/>
            <p:nvPr/>
          </p:nvGrpSpPr>
          <p:grpSpPr>
            <a:xfrm>
              <a:off x="6066994" y="998674"/>
              <a:ext cx="1691512" cy="1412294"/>
              <a:chOff x="6756718" y="204802"/>
              <a:chExt cx="1691512" cy="1412294"/>
            </a:xfrm>
          </p:grpSpPr>
          <p:grpSp>
            <p:nvGrpSpPr>
              <p:cNvPr id="104" name="Gruppieren 103">
                <a:extLst>
                  <a:ext uri="{FF2B5EF4-FFF2-40B4-BE49-F238E27FC236}">
                    <a16:creationId xmlns:a16="http://schemas.microsoft.com/office/drawing/2014/main" id="{049036EA-1F8E-48A4-9AB7-C89428F396A2}"/>
                  </a:ext>
                </a:extLst>
              </p:cNvPr>
              <p:cNvGrpSpPr/>
              <p:nvPr/>
            </p:nvGrpSpPr>
            <p:grpSpPr>
              <a:xfrm rot="10800000">
                <a:off x="6828420" y="278544"/>
                <a:ext cx="1540380" cy="1302434"/>
                <a:chOff x="4945878" y="2538522"/>
                <a:chExt cx="1540380" cy="1302434"/>
              </a:xfrm>
            </p:grpSpPr>
            <p:grpSp>
              <p:nvGrpSpPr>
                <p:cNvPr id="106" name="Gruppieren 105">
                  <a:extLst>
                    <a:ext uri="{FF2B5EF4-FFF2-40B4-BE49-F238E27FC236}">
                      <a16:creationId xmlns:a16="http://schemas.microsoft.com/office/drawing/2014/main" id="{9D58417F-F89A-4A5F-917D-664DD28F0E2C}"/>
                    </a:ext>
                  </a:extLst>
                </p:cNvPr>
                <p:cNvGrpSpPr/>
                <p:nvPr/>
              </p:nvGrpSpPr>
              <p:grpSpPr>
                <a:xfrm>
                  <a:off x="4975396" y="2538522"/>
                  <a:ext cx="1510862" cy="1302434"/>
                  <a:chOff x="4975396" y="2538522"/>
                  <a:chExt cx="1510862" cy="1302434"/>
                </a:xfrm>
              </p:grpSpPr>
              <p:grpSp>
                <p:nvGrpSpPr>
                  <p:cNvPr id="110" name="Gruppieren 109">
                    <a:extLst>
                      <a:ext uri="{FF2B5EF4-FFF2-40B4-BE49-F238E27FC236}">
                        <a16:creationId xmlns:a16="http://schemas.microsoft.com/office/drawing/2014/main" id="{62BE4F27-FAC3-4192-A249-23E7FD7D4F15}"/>
                      </a:ext>
                    </a:extLst>
                  </p:cNvPr>
                  <p:cNvGrpSpPr/>
                  <p:nvPr/>
                </p:nvGrpSpPr>
                <p:grpSpPr>
                  <a:xfrm>
                    <a:off x="4975396" y="2538522"/>
                    <a:ext cx="1510862" cy="1302434"/>
                    <a:chOff x="5157520" y="2538529"/>
                    <a:chExt cx="1328737" cy="1136208"/>
                  </a:xfrm>
                </p:grpSpPr>
                <p:pic>
                  <p:nvPicPr>
                    <p:cNvPr id="112" name="Grafik 111" descr="Balkendiagramm mit Abwärtstrend">
                      <a:extLst>
                        <a:ext uri="{FF2B5EF4-FFF2-40B4-BE49-F238E27FC236}">
                          <a16:creationId xmlns:a16="http://schemas.microsoft.com/office/drawing/2014/main" id="{05D7598C-3CAA-4967-8503-174FE8F46CC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6122881" y="2538529"/>
                      <a:ext cx="363376" cy="3633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3" name="Grafik 112" descr="Kopf mit Zahnrädern">
                      <a:extLst>
                        <a:ext uri="{FF2B5EF4-FFF2-40B4-BE49-F238E27FC236}">
                          <a16:creationId xmlns:a16="http://schemas.microsoft.com/office/drawing/2014/main" id="{3FA75D4C-2024-4224-B343-0EFEF60BA44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5625604" y="2550943"/>
                      <a:ext cx="363376" cy="3633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4" name="Grafik 113" descr="Münzen">
                      <a:extLst>
                        <a:ext uri="{FF2B5EF4-FFF2-40B4-BE49-F238E27FC236}">
                          <a16:creationId xmlns:a16="http://schemas.microsoft.com/office/drawing/2014/main" id="{816A8892-87D5-4A99-B70B-C7ED9E22C2D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5157520" y="2550943"/>
                      <a:ext cx="363376" cy="36337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5" name="Rechteck 114">
                      <a:extLst>
                        <a:ext uri="{FF2B5EF4-FFF2-40B4-BE49-F238E27FC236}">
                          <a16:creationId xmlns:a16="http://schemas.microsoft.com/office/drawing/2014/main" id="{C40B5661-B61C-42B6-8660-73D35D75FD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2115" y="2953114"/>
                      <a:ext cx="363376" cy="559044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00000"/>
                        </a:gs>
                        <a:gs pos="53000">
                          <a:srgbClr val="FFFF00"/>
                        </a:gs>
                        <a:gs pos="100000">
                          <a:srgbClr val="92D050"/>
                        </a:gs>
                      </a:gsLst>
                      <a:lin ang="5400000" scaled="1"/>
                      <a:tileRect/>
                    </a:gra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6" name="Rechteck 115">
                      <a:extLst>
                        <a:ext uri="{FF2B5EF4-FFF2-40B4-BE49-F238E27FC236}">
                          <a16:creationId xmlns:a16="http://schemas.microsoft.com/office/drawing/2014/main" id="{981A76CE-6B20-4E10-A955-056320ECB3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0808" y="2953114"/>
                      <a:ext cx="360683" cy="72162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00000"/>
                        </a:gs>
                        <a:gs pos="45000">
                          <a:srgbClr val="FFFF00"/>
                        </a:gs>
                        <a:gs pos="100000">
                          <a:schemeClr val="accent5">
                            <a:lumMod val="75000"/>
                          </a:schemeClr>
                        </a:gs>
                        <a:gs pos="77000">
                          <a:srgbClr val="92D050"/>
                        </a:gs>
                      </a:gsLst>
                      <a:lin ang="5400000" scaled="1"/>
                      <a:tileRect/>
                    </a:gra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7" name="Rechteck 116">
                      <a:extLst>
                        <a:ext uri="{FF2B5EF4-FFF2-40B4-BE49-F238E27FC236}">
                          <a16:creationId xmlns:a16="http://schemas.microsoft.com/office/drawing/2014/main" id="{C98D41D4-8E6E-4047-8483-C2BA376000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4594" y="2953394"/>
                      <a:ext cx="363376" cy="559044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C00000"/>
                        </a:gs>
                        <a:gs pos="53000">
                          <a:srgbClr val="FFFF00"/>
                        </a:gs>
                        <a:gs pos="100000">
                          <a:srgbClr val="92D050"/>
                        </a:gs>
                      </a:gsLst>
                      <a:lin ang="5400000" scaled="1"/>
                      <a:tileRect/>
                    </a:gra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cxnSp>
                <p:nvCxnSpPr>
                  <p:cNvPr id="111" name="Gerader Verbinder 110">
                    <a:extLst>
                      <a:ext uri="{FF2B5EF4-FFF2-40B4-BE49-F238E27FC236}">
                        <a16:creationId xmlns:a16="http://schemas.microsoft.com/office/drawing/2014/main" id="{4CC30A3C-39BB-4886-B29C-9524A790BD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77975" y="3663600"/>
                    <a:ext cx="410604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7" name="Pfeil: Fünfeck 106">
                  <a:extLst>
                    <a:ext uri="{FF2B5EF4-FFF2-40B4-BE49-F238E27FC236}">
                      <a16:creationId xmlns:a16="http://schemas.microsoft.com/office/drawing/2014/main" id="{7AFD8515-9470-4C55-B93E-B63FADAFB29B}"/>
                    </a:ext>
                  </a:extLst>
                </p:cNvPr>
                <p:cNvSpPr/>
                <p:nvPr/>
              </p:nvSpPr>
              <p:spPr>
                <a:xfrm>
                  <a:off x="4945878" y="3681055"/>
                  <a:ext cx="306199" cy="147507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8" name="Pfeil: Fünfeck 107">
                  <a:extLst>
                    <a:ext uri="{FF2B5EF4-FFF2-40B4-BE49-F238E27FC236}">
                      <a16:creationId xmlns:a16="http://schemas.microsoft.com/office/drawing/2014/main" id="{D16B273A-6647-46D1-8974-9DB9AEF1F498}"/>
                    </a:ext>
                  </a:extLst>
                </p:cNvPr>
                <p:cNvSpPr/>
                <p:nvPr/>
              </p:nvSpPr>
              <p:spPr>
                <a:xfrm>
                  <a:off x="5475348" y="3476519"/>
                  <a:ext cx="306199" cy="147507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9" name="Pfeil: Fünfeck 108">
                  <a:extLst>
                    <a:ext uri="{FF2B5EF4-FFF2-40B4-BE49-F238E27FC236}">
                      <a16:creationId xmlns:a16="http://schemas.microsoft.com/office/drawing/2014/main" id="{9A1C76A1-5F61-47A1-82ED-218B8EF878F7}"/>
                    </a:ext>
                  </a:extLst>
                </p:cNvPr>
                <p:cNvSpPr/>
                <p:nvPr/>
              </p:nvSpPr>
              <p:spPr>
                <a:xfrm>
                  <a:off x="6019129" y="3381475"/>
                  <a:ext cx="306199" cy="147507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37026D15-1374-40F4-901A-96CEF13B0EF8}"/>
                  </a:ext>
                </a:extLst>
              </p:cNvPr>
              <p:cNvSpPr/>
              <p:nvPr/>
            </p:nvSpPr>
            <p:spPr>
              <a:xfrm>
                <a:off x="6756718" y="204802"/>
                <a:ext cx="1691512" cy="14122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145A9DD6-C910-49A7-9FF8-EFA3256F5117}"/>
              </a:ext>
            </a:extLst>
          </p:cNvPr>
          <p:cNvGrpSpPr/>
          <p:nvPr/>
        </p:nvGrpSpPr>
        <p:grpSpPr>
          <a:xfrm>
            <a:off x="5907405" y="3582049"/>
            <a:ext cx="3819213" cy="2093623"/>
            <a:chOff x="5907405" y="3582049"/>
            <a:chExt cx="3819213" cy="2093623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EB8BAE7D-C969-45C1-B18A-B16D202A3B08}"/>
                </a:ext>
              </a:extLst>
            </p:cNvPr>
            <p:cNvGrpSpPr/>
            <p:nvPr/>
          </p:nvGrpSpPr>
          <p:grpSpPr>
            <a:xfrm>
              <a:off x="5907405" y="3582049"/>
              <a:ext cx="3819213" cy="2093623"/>
              <a:chOff x="5907405" y="3582049"/>
              <a:chExt cx="3819213" cy="2093623"/>
            </a:xfrm>
          </p:grpSpPr>
          <p:grpSp>
            <p:nvGrpSpPr>
              <p:cNvPr id="139" name="Gruppieren 138">
                <a:extLst>
                  <a:ext uri="{FF2B5EF4-FFF2-40B4-BE49-F238E27FC236}">
                    <a16:creationId xmlns:a16="http://schemas.microsoft.com/office/drawing/2014/main" id="{50F7D2E8-E96A-445E-809E-E0DE5DC79530}"/>
                  </a:ext>
                </a:extLst>
              </p:cNvPr>
              <p:cNvGrpSpPr/>
              <p:nvPr/>
            </p:nvGrpSpPr>
            <p:grpSpPr>
              <a:xfrm>
                <a:off x="5907405" y="3582049"/>
                <a:ext cx="2190995" cy="2093623"/>
                <a:chOff x="5670470" y="3547023"/>
                <a:chExt cx="2190995" cy="2093623"/>
              </a:xfrm>
            </p:grpSpPr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8FE09EA2-1065-4742-BD44-CE2E22309EE7}"/>
                    </a:ext>
                  </a:extLst>
                </p:cNvPr>
                <p:cNvSpPr txBox="1"/>
                <p:nvPr/>
              </p:nvSpPr>
              <p:spPr>
                <a:xfrm>
                  <a:off x="5670470" y="3547023"/>
                  <a:ext cx="219099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/>
                    <a:t>Restliche Emissionen loswerden</a:t>
                  </a:r>
                </a:p>
              </p:txBody>
            </p:sp>
            <p:grpSp>
              <p:nvGrpSpPr>
                <p:cNvPr id="118" name="Gruppieren 117">
                  <a:extLst>
                    <a:ext uri="{FF2B5EF4-FFF2-40B4-BE49-F238E27FC236}">
                      <a16:creationId xmlns:a16="http://schemas.microsoft.com/office/drawing/2014/main" id="{4AC93A51-0B4B-4D82-B2E8-813833AEA3F6}"/>
                    </a:ext>
                  </a:extLst>
                </p:cNvPr>
                <p:cNvGrpSpPr/>
                <p:nvPr/>
              </p:nvGrpSpPr>
              <p:grpSpPr>
                <a:xfrm>
                  <a:off x="5793892" y="4228352"/>
                  <a:ext cx="1691512" cy="1412294"/>
                  <a:chOff x="6756718" y="204802"/>
                  <a:chExt cx="1691512" cy="1412294"/>
                </a:xfrm>
              </p:grpSpPr>
              <p:grpSp>
                <p:nvGrpSpPr>
                  <p:cNvPr id="119" name="Gruppieren 118">
                    <a:extLst>
                      <a:ext uri="{FF2B5EF4-FFF2-40B4-BE49-F238E27FC236}">
                        <a16:creationId xmlns:a16="http://schemas.microsoft.com/office/drawing/2014/main" id="{F1B4E75B-C2CF-4502-BDA7-26A5F3C0D38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828420" y="278544"/>
                    <a:ext cx="1540380" cy="1302434"/>
                    <a:chOff x="4945878" y="2538522"/>
                    <a:chExt cx="1540380" cy="1302434"/>
                  </a:xfrm>
                </p:grpSpPr>
                <p:grpSp>
                  <p:nvGrpSpPr>
                    <p:cNvPr id="121" name="Gruppieren 120">
                      <a:extLst>
                        <a:ext uri="{FF2B5EF4-FFF2-40B4-BE49-F238E27FC236}">
                          <a16:creationId xmlns:a16="http://schemas.microsoft.com/office/drawing/2014/main" id="{3EB75A32-F647-4753-9079-8DCACF9C1C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75396" y="2538522"/>
                      <a:ext cx="1510862" cy="1302434"/>
                      <a:chOff x="4975396" y="2538522"/>
                      <a:chExt cx="1510862" cy="1302434"/>
                    </a:xfrm>
                  </p:grpSpPr>
                  <p:grpSp>
                    <p:nvGrpSpPr>
                      <p:cNvPr id="125" name="Gruppieren 124">
                        <a:extLst>
                          <a:ext uri="{FF2B5EF4-FFF2-40B4-BE49-F238E27FC236}">
                            <a16:creationId xmlns:a16="http://schemas.microsoft.com/office/drawing/2014/main" id="{4E57D7FC-77F3-496F-BD7D-723EDDA545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75396" y="2538522"/>
                        <a:ext cx="1510862" cy="1302434"/>
                        <a:chOff x="5157520" y="2538529"/>
                        <a:chExt cx="1328737" cy="1136208"/>
                      </a:xfrm>
                    </p:grpSpPr>
                    <p:pic>
                      <p:nvPicPr>
                        <p:cNvPr id="127" name="Grafik 126" descr="Balkendiagramm mit Abwärtstrend">
                          <a:extLst>
                            <a:ext uri="{FF2B5EF4-FFF2-40B4-BE49-F238E27FC236}">
                              <a16:creationId xmlns:a16="http://schemas.microsoft.com/office/drawing/2014/main" id="{2C791993-2A4A-4603-B40E-E8C8FD340198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 rot="10800000">
                          <a:off x="6122881" y="2538529"/>
                          <a:ext cx="363376" cy="363376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28" name="Grafik 127" descr="Kopf mit Zahnrädern">
                          <a:extLst>
                            <a:ext uri="{FF2B5EF4-FFF2-40B4-BE49-F238E27FC236}">
                              <a16:creationId xmlns:a16="http://schemas.microsoft.com/office/drawing/2014/main" id="{EC9B3731-019A-41BD-BC67-32CF7C8A86B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5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 rot="10800000">
                          <a:off x="5625604" y="2550943"/>
                          <a:ext cx="363376" cy="363376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29" name="Grafik 128" descr="Münzen">
                          <a:extLst>
                            <a:ext uri="{FF2B5EF4-FFF2-40B4-BE49-F238E27FC236}">
                              <a16:creationId xmlns:a16="http://schemas.microsoft.com/office/drawing/2014/main" id="{A61013C8-ED11-4F84-B2FD-0B28B0374B2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7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 rot="10800000">
                          <a:off x="5157520" y="2550943"/>
                          <a:ext cx="363376" cy="363376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30" name="Rechteck 129">
                          <a:extLst>
                            <a:ext uri="{FF2B5EF4-FFF2-40B4-BE49-F238E27FC236}">
                              <a16:creationId xmlns:a16="http://schemas.microsoft.com/office/drawing/2014/main" id="{657298F6-2392-4301-9EDA-F3B0D2EE21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22115" y="2953114"/>
                          <a:ext cx="363376" cy="559044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rgbClr val="C00000"/>
                            </a:gs>
                            <a:gs pos="53000">
                              <a:srgbClr val="FFFF00"/>
                            </a:gs>
                            <a:gs pos="100000">
                              <a:srgbClr val="92D050"/>
                            </a:gs>
                          </a:gsLst>
                          <a:lin ang="5400000" scaled="1"/>
                          <a:tileRect/>
                        </a:gradFill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  <p:sp>
                      <p:nvSpPr>
                        <p:cNvPr id="131" name="Rechteck 130">
                          <a:extLst>
                            <a:ext uri="{FF2B5EF4-FFF2-40B4-BE49-F238E27FC236}">
                              <a16:creationId xmlns:a16="http://schemas.microsoft.com/office/drawing/2014/main" id="{F0438B29-0F36-4EED-B75A-87F904164F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60808" y="2953114"/>
                          <a:ext cx="360683" cy="721623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rgbClr val="C00000"/>
                            </a:gs>
                            <a:gs pos="45000">
                              <a:srgbClr val="FFFF00"/>
                            </a:gs>
                            <a:gs pos="100000">
                              <a:schemeClr val="accent5">
                                <a:lumMod val="75000"/>
                              </a:schemeClr>
                            </a:gs>
                            <a:gs pos="77000">
                              <a:srgbClr val="92D050"/>
                            </a:gs>
                          </a:gsLst>
                          <a:lin ang="5400000" scaled="1"/>
                          <a:tileRect/>
                        </a:gradFill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  <p:sp>
                      <p:nvSpPr>
                        <p:cNvPr id="132" name="Rechteck 131">
                          <a:extLst>
                            <a:ext uri="{FF2B5EF4-FFF2-40B4-BE49-F238E27FC236}">
                              <a16:creationId xmlns:a16="http://schemas.microsoft.com/office/drawing/2014/main" id="{9B1279D6-290F-4034-8A89-B654206C76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14594" y="2953394"/>
                          <a:ext cx="363376" cy="559044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rgbClr val="C00000"/>
                            </a:gs>
                            <a:gs pos="53000">
                              <a:srgbClr val="FFFF00"/>
                            </a:gs>
                            <a:gs pos="100000">
                              <a:srgbClr val="92D050"/>
                            </a:gs>
                          </a:gsLst>
                          <a:lin ang="5400000" scaled="1"/>
                          <a:tileRect/>
                        </a:gradFill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</p:grpSp>
                  <p:cxnSp>
                    <p:nvCxnSpPr>
                      <p:cNvPr id="126" name="Gerader Verbinder 125">
                        <a:extLst>
                          <a:ext uri="{FF2B5EF4-FFF2-40B4-BE49-F238E27FC236}">
                            <a16:creationId xmlns:a16="http://schemas.microsoft.com/office/drawing/2014/main" id="{E04115A9-FF26-4F49-8D16-01CF6AC883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977975" y="3663600"/>
                        <a:ext cx="410604" cy="0"/>
                      </a:xfrm>
                      <a:prstGeom prst="line">
                        <a:avLst/>
                      </a:prstGeom>
                      <a:ln w="25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2" name="Pfeil: Fünfeck 121">
                      <a:extLst>
                        <a:ext uri="{FF2B5EF4-FFF2-40B4-BE49-F238E27FC236}">
                          <a16:creationId xmlns:a16="http://schemas.microsoft.com/office/drawing/2014/main" id="{48547CE2-A319-443F-B9F6-B043200D89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5878" y="3669178"/>
                      <a:ext cx="306199" cy="147507"/>
                    </a:xfrm>
                    <a:prstGeom prst="homePlat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tint val="66000"/>
                            <a:satMod val="160000"/>
                          </a:schemeClr>
                        </a:gs>
                        <a:gs pos="50000">
                          <a:schemeClr val="tx1">
                            <a:tint val="44500"/>
                            <a:satMod val="160000"/>
                          </a:schemeClr>
                        </a:gs>
                        <a:gs pos="100000">
                          <a:schemeClr val="tx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23" name="Pfeil: Fünfeck 122">
                      <a:extLst>
                        <a:ext uri="{FF2B5EF4-FFF2-40B4-BE49-F238E27FC236}">
                          <a16:creationId xmlns:a16="http://schemas.microsoft.com/office/drawing/2014/main" id="{79282323-73C6-421A-9706-4852A7981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75348" y="3334023"/>
                      <a:ext cx="306199" cy="147507"/>
                    </a:xfrm>
                    <a:prstGeom prst="homePlat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tint val="66000"/>
                            <a:satMod val="160000"/>
                          </a:schemeClr>
                        </a:gs>
                        <a:gs pos="50000">
                          <a:schemeClr val="tx1">
                            <a:tint val="44500"/>
                            <a:satMod val="160000"/>
                          </a:schemeClr>
                        </a:gs>
                        <a:gs pos="100000">
                          <a:schemeClr val="tx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24" name="Pfeil: Fünfeck 123">
                      <a:extLst>
                        <a:ext uri="{FF2B5EF4-FFF2-40B4-BE49-F238E27FC236}">
                          <a16:creationId xmlns:a16="http://schemas.microsoft.com/office/drawing/2014/main" id="{9F01E565-7F32-40DA-AC04-A70F1F4A1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9129" y="3488349"/>
                      <a:ext cx="306199" cy="147507"/>
                    </a:xfrm>
                    <a:prstGeom prst="homePlat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tint val="66000"/>
                            <a:satMod val="160000"/>
                          </a:schemeClr>
                        </a:gs>
                        <a:gs pos="50000">
                          <a:schemeClr val="tx1">
                            <a:tint val="44500"/>
                            <a:satMod val="160000"/>
                          </a:schemeClr>
                        </a:gs>
                        <a:gs pos="100000">
                          <a:schemeClr val="tx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120" name="Rechteck 119">
                    <a:extLst>
                      <a:ext uri="{FF2B5EF4-FFF2-40B4-BE49-F238E27FC236}">
                        <a16:creationId xmlns:a16="http://schemas.microsoft.com/office/drawing/2014/main" id="{7190E816-BD3B-43CD-ABF0-BBDC0E3F2498}"/>
                      </a:ext>
                    </a:extLst>
                  </p:cNvPr>
                  <p:cNvSpPr/>
                  <p:nvPr/>
                </p:nvSpPr>
                <p:spPr>
                  <a:xfrm>
                    <a:off x="6756718" y="204802"/>
                    <a:ext cx="1691512" cy="141229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sp>
            <p:nvSpPr>
              <p:cNvPr id="141" name="Textfeld 140">
                <a:extLst>
                  <a:ext uri="{FF2B5EF4-FFF2-40B4-BE49-F238E27FC236}">
                    <a16:creationId xmlns:a16="http://schemas.microsoft.com/office/drawing/2014/main" id="{7C0A4127-28B4-4BCB-AF1B-F612F782BA2B}"/>
                  </a:ext>
                </a:extLst>
              </p:cNvPr>
              <p:cNvSpPr txBox="1"/>
              <p:nvPr/>
            </p:nvSpPr>
            <p:spPr>
              <a:xfrm>
                <a:off x="7686714" y="4275880"/>
                <a:ext cx="20399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Investition</a:t>
                </a:r>
              </a:p>
            </p:txBody>
          </p:sp>
          <p:sp>
            <p:nvSpPr>
              <p:cNvPr id="142" name="Textfeld 141">
                <a:extLst>
                  <a:ext uri="{FF2B5EF4-FFF2-40B4-BE49-F238E27FC236}">
                    <a16:creationId xmlns:a16="http://schemas.microsoft.com/office/drawing/2014/main" id="{2C5F3782-DCC7-43F6-BF00-9865FAD718DA}"/>
                  </a:ext>
                </a:extLst>
              </p:cNvPr>
              <p:cNvSpPr txBox="1"/>
              <p:nvPr/>
            </p:nvSpPr>
            <p:spPr>
              <a:xfrm>
                <a:off x="7686714" y="4702441"/>
                <a:ext cx="20399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Kompensation</a:t>
                </a:r>
              </a:p>
            </p:txBody>
          </p:sp>
        </p:grpSp>
        <p:sp>
          <p:nvSpPr>
            <p:cNvPr id="140" name="Pfeil: Fünfeck 139">
              <a:extLst>
                <a:ext uri="{FF2B5EF4-FFF2-40B4-BE49-F238E27FC236}">
                  <a16:creationId xmlns:a16="http://schemas.microsoft.com/office/drawing/2014/main" id="{248633CD-1E02-4304-8A70-EDBC405506BC}"/>
                </a:ext>
              </a:extLst>
            </p:cNvPr>
            <p:cNvSpPr/>
            <p:nvPr/>
          </p:nvSpPr>
          <p:spPr>
            <a:xfrm rot="10800000">
              <a:off x="7346608" y="4775047"/>
              <a:ext cx="306199" cy="147507"/>
            </a:xfrm>
            <a:prstGeom prst="homePlat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60099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95C1F5D-CF05-4698-9ECE-5FCE6DEADDE3}"/>
              </a:ext>
            </a:extLst>
          </p:cNvPr>
          <p:cNvGrpSpPr/>
          <p:nvPr/>
        </p:nvGrpSpPr>
        <p:grpSpPr>
          <a:xfrm>
            <a:off x="383970" y="816018"/>
            <a:ext cx="5650678" cy="1204691"/>
            <a:chOff x="383970" y="1184147"/>
            <a:chExt cx="5650678" cy="1204691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1DD4ABBF-DF67-42D2-86D5-D079D588F26A}"/>
                </a:ext>
              </a:extLst>
            </p:cNvPr>
            <p:cNvSpPr txBox="1"/>
            <p:nvPr/>
          </p:nvSpPr>
          <p:spPr>
            <a:xfrm>
              <a:off x="383970" y="1184147"/>
              <a:ext cx="16744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2 °C – Ziel</a:t>
              </a:r>
            </a:p>
            <a:p>
              <a:r>
                <a:rPr lang="de-DE" sz="2400" dirty="0"/>
                <a:t>bis 2050</a:t>
              </a:r>
            </a:p>
            <a:p>
              <a:r>
                <a:rPr lang="de-DE" sz="2400" dirty="0"/>
                <a:t>Start:2010</a:t>
              </a:r>
            </a:p>
          </p:txBody>
        </p:sp>
        <p:sp>
          <p:nvSpPr>
            <p:cNvPr id="3" name="Pfeil: nach rechts 2">
              <a:extLst>
                <a:ext uri="{FF2B5EF4-FFF2-40B4-BE49-F238E27FC236}">
                  <a16:creationId xmlns:a16="http://schemas.microsoft.com/office/drawing/2014/main" id="{B6DD55BD-B415-4C77-B179-5A9BE9E1EDBE}"/>
                </a:ext>
              </a:extLst>
            </p:cNvPr>
            <p:cNvSpPr/>
            <p:nvPr/>
          </p:nvSpPr>
          <p:spPr>
            <a:xfrm>
              <a:off x="1921823" y="1650669"/>
              <a:ext cx="855020" cy="276014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9B87FE9-C561-40B4-86C9-89A035DF76D5}"/>
                </a:ext>
              </a:extLst>
            </p:cNvPr>
            <p:cNvSpPr txBox="1"/>
            <p:nvPr/>
          </p:nvSpPr>
          <p:spPr>
            <a:xfrm>
              <a:off x="2852062" y="1188509"/>
              <a:ext cx="31825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Welt-Budget:</a:t>
              </a:r>
            </a:p>
            <a:p>
              <a:r>
                <a:rPr lang="de-DE" sz="2400" dirty="0"/>
                <a:t>750 </a:t>
              </a:r>
              <a:r>
                <a:rPr lang="de-DE" sz="2400" dirty="0" err="1"/>
                <a:t>Mrd</a:t>
              </a:r>
              <a:r>
                <a:rPr lang="de-DE" sz="2400" dirty="0"/>
                <a:t> t</a:t>
              </a:r>
            </a:p>
            <a:p>
              <a:r>
                <a:rPr lang="de-DE" sz="2400" dirty="0"/>
                <a:t>CO</a:t>
              </a:r>
              <a:r>
                <a:rPr lang="de-DE" sz="2400" baseline="-25000" dirty="0"/>
                <a:t>2</a:t>
              </a:r>
              <a:r>
                <a:rPr lang="de-DE" sz="2400" dirty="0"/>
                <a:t>-Äquivalente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6A12A5EA-7E7A-4D29-A83B-0FEED4C925E0}"/>
              </a:ext>
            </a:extLst>
          </p:cNvPr>
          <p:cNvSpPr txBox="1"/>
          <p:nvPr/>
        </p:nvSpPr>
        <p:spPr>
          <a:xfrm>
            <a:off x="6390897" y="820380"/>
            <a:ext cx="2313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Pro Kopf-Budget:</a:t>
            </a:r>
          </a:p>
          <a:p>
            <a:r>
              <a:rPr lang="de-DE" sz="2400" dirty="0"/>
              <a:t>100 t </a:t>
            </a:r>
          </a:p>
          <a:p>
            <a:r>
              <a:rPr lang="de-DE" sz="2400" dirty="0"/>
              <a:t>CO</a:t>
            </a:r>
            <a:r>
              <a:rPr lang="de-DE" sz="2400" baseline="-25000" dirty="0"/>
              <a:t>2</a:t>
            </a:r>
            <a:r>
              <a:rPr lang="de-DE" sz="2400" dirty="0"/>
              <a:t>-Äquivalente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2F1A46B-15B6-4A5A-A22B-9A1668E2F3FD}"/>
              </a:ext>
            </a:extLst>
          </p:cNvPr>
          <p:cNvGrpSpPr/>
          <p:nvPr/>
        </p:nvGrpSpPr>
        <p:grpSpPr>
          <a:xfrm>
            <a:off x="4977751" y="380194"/>
            <a:ext cx="1456700" cy="1178360"/>
            <a:chOff x="4977751" y="748323"/>
            <a:chExt cx="1456700" cy="1178360"/>
          </a:xfrm>
        </p:grpSpPr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0A13117D-2C51-42B3-8D9D-3F1CBCC72DB6}"/>
                </a:ext>
              </a:extLst>
            </p:cNvPr>
            <p:cNvSpPr/>
            <p:nvPr/>
          </p:nvSpPr>
          <p:spPr>
            <a:xfrm>
              <a:off x="5136086" y="1650667"/>
              <a:ext cx="1140031" cy="276016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ED5E427B-5D33-437E-AE98-38FD394CE538}"/>
                </a:ext>
              </a:extLst>
            </p:cNvPr>
            <p:cNvGrpSpPr/>
            <p:nvPr/>
          </p:nvGrpSpPr>
          <p:grpSpPr>
            <a:xfrm>
              <a:off x="4977751" y="748323"/>
              <a:ext cx="1456700" cy="880369"/>
              <a:chOff x="6947066" y="1425039"/>
              <a:chExt cx="1456700" cy="880369"/>
            </a:xfrm>
          </p:grpSpPr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7C4A986-D767-4E7E-B293-1420871B77FA}"/>
                  </a:ext>
                </a:extLst>
              </p:cNvPr>
              <p:cNvSpPr txBox="1"/>
              <p:nvPr/>
            </p:nvSpPr>
            <p:spPr>
              <a:xfrm>
                <a:off x="6947066" y="1425039"/>
                <a:ext cx="1456700" cy="88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de-DE" dirty="0"/>
                  <a:t>750 </a:t>
                </a:r>
                <a:r>
                  <a:rPr lang="de-DE" dirty="0" err="1"/>
                  <a:t>Mrd</a:t>
                </a:r>
                <a:r>
                  <a:rPr lang="de-DE" dirty="0"/>
                  <a:t> 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de-DE" dirty="0"/>
                  <a:t>7,5 </a:t>
                </a:r>
                <a:r>
                  <a:rPr lang="de-DE" dirty="0" err="1"/>
                  <a:t>Mrd</a:t>
                </a:r>
                <a:r>
                  <a:rPr lang="de-DE" dirty="0"/>
                  <a:t> Pers.</a:t>
                </a:r>
              </a:p>
            </p:txBody>
          </p:sp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57552A13-0763-4FAB-AA0F-60DA44BD3BA1}"/>
                  </a:ext>
                </a:extLst>
              </p:cNvPr>
              <p:cNvCxnSpPr/>
              <p:nvPr/>
            </p:nvCxnSpPr>
            <p:spPr>
              <a:xfrm>
                <a:off x="7291450" y="1932242"/>
                <a:ext cx="72439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4234D487-80CC-4A7A-A38E-6FE545D3481D}"/>
              </a:ext>
            </a:extLst>
          </p:cNvPr>
          <p:cNvSpPr txBox="1"/>
          <p:nvPr/>
        </p:nvSpPr>
        <p:spPr>
          <a:xfrm>
            <a:off x="10082140" y="820380"/>
            <a:ext cx="1460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2,5t </a:t>
            </a:r>
          </a:p>
          <a:p>
            <a:r>
              <a:rPr lang="de-DE" sz="2400" dirty="0"/>
              <a:t>pro Kopf und Jahr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07606BC-1915-41CB-B1E4-F04770233BBF}"/>
              </a:ext>
            </a:extLst>
          </p:cNvPr>
          <p:cNvGrpSpPr/>
          <p:nvPr/>
        </p:nvGrpSpPr>
        <p:grpSpPr>
          <a:xfrm>
            <a:off x="8698669" y="363818"/>
            <a:ext cx="1211285" cy="1194736"/>
            <a:chOff x="8698669" y="731947"/>
            <a:chExt cx="1211285" cy="1194736"/>
          </a:xfrm>
        </p:grpSpPr>
        <p:sp>
          <p:nvSpPr>
            <p:cNvPr id="13" name="Pfeil: nach rechts 12">
              <a:extLst>
                <a:ext uri="{FF2B5EF4-FFF2-40B4-BE49-F238E27FC236}">
                  <a16:creationId xmlns:a16="http://schemas.microsoft.com/office/drawing/2014/main" id="{FBFC250B-D995-44BE-96E0-AB8AAE60B83B}"/>
                </a:ext>
              </a:extLst>
            </p:cNvPr>
            <p:cNvSpPr/>
            <p:nvPr/>
          </p:nvSpPr>
          <p:spPr>
            <a:xfrm>
              <a:off x="8769923" y="1650667"/>
              <a:ext cx="1140031" cy="276016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BB7E87E-D44E-48CE-BBD7-0A01C1CD79F9}"/>
                </a:ext>
              </a:extLst>
            </p:cNvPr>
            <p:cNvGrpSpPr/>
            <p:nvPr/>
          </p:nvGrpSpPr>
          <p:grpSpPr>
            <a:xfrm>
              <a:off x="8698669" y="731947"/>
              <a:ext cx="1140031" cy="880369"/>
              <a:chOff x="6947064" y="1425039"/>
              <a:chExt cx="1140031" cy="880369"/>
            </a:xfrm>
          </p:grpSpPr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755D238-C877-462C-8F29-8FDB9FC231BE}"/>
                  </a:ext>
                </a:extLst>
              </p:cNvPr>
              <p:cNvSpPr txBox="1"/>
              <p:nvPr/>
            </p:nvSpPr>
            <p:spPr>
              <a:xfrm>
                <a:off x="6947064" y="1425039"/>
                <a:ext cx="1140031" cy="88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de-DE" dirty="0"/>
                  <a:t>100 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de-DE" dirty="0"/>
                  <a:t>40 Jahre</a:t>
                </a:r>
              </a:p>
            </p:txBody>
          </p: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53739182-027C-414E-BB02-8C2C226547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6447" y="1932242"/>
                <a:ext cx="5719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BCD5280C-C006-42A1-A2EE-5187CA809F12}"/>
              </a:ext>
            </a:extLst>
          </p:cNvPr>
          <p:cNvSpPr txBox="1"/>
          <p:nvPr/>
        </p:nvSpPr>
        <p:spPr>
          <a:xfrm>
            <a:off x="415635" y="104973"/>
            <a:ext cx="272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Budget!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E025376-CDF1-4A9E-BC32-FAFAF762B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908" y="2425950"/>
            <a:ext cx="6753805" cy="418677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53EA4B6-D1E7-4451-9B37-FD8F895EA6D9}"/>
              </a:ext>
            </a:extLst>
          </p:cNvPr>
          <p:cNvSpPr txBox="1"/>
          <p:nvPr/>
        </p:nvSpPr>
        <p:spPr>
          <a:xfrm>
            <a:off x="9043713" y="6489613"/>
            <a:ext cx="3087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Selbstverbrennung, Schellnhuber 2015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533A3C0-C14A-4C9F-A162-F737896C5B7A}"/>
              </a:ext>
            </a:extLst>
          </p:cNvPr>
          <p:cNvSpPr txBox="1"/>
          <p:nvPr/>
        </p:nvSpPr>
        <p:spPr>
          <a:xfrm>
            <a:off x="4443355" y="3094700"/>
            <a:ext cx="286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2,5t ad-hoc unrealistisch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/>
              <a:t>Reduktionspfad</a:t>
            </a:r>
          </a:p>
        </p:txBody>
      </p:sp>
    </p:spTree>
    <p:extLst>
      <p:ext uri="{BB962C8B-B14F-4D97-AF65-F5344CB8AC3E}">
        <p14:creationId xmlns:p14="http://schemas.microsoft.com/office/powerpoint/2010/main" val="98032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952396A-1E46-4DB0-B59B-2F3C5E263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81" y="3909490"/>
            <a:ext cx="1952625" cy="210502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5CBDEB8-BFDC-4F4F-AE12-F0402DE5D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687" y="3904727"/>
            <a:ext cx="1847850" cy="21145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8E8FB65-71C7-4DDA-BD28-9EE65B5B8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025" y="1073285"/>
            <a:ext cx="1809750" cy="2133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FD271B1-1135-498C-843B-883C39F0D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573" y="1073285"/>
            <a:ext cx="1857375" cy="21431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1C85847-85A1-46DD-9B0B-5B0ED357928D}"/>
              </a:ext>
            </a:extLst>
          </p:cNvPr>
          <p:cNvSpPr txBox="1"/>
          <p:nvPr/>
        </p:nvSpPr>
        <p:spPr>
          <a:xfrm>
            <a:off x="371968" y="146543"/>
            <a:ext cx="458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Ernährungswende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DECEFA6-0667-496A-8E68-C9E525C8E0B4}"/>
              </a:ext>
            </a:extLst>
          </p:cNvPr>
          <p:cNvSpPr txBox="1"/>
          <p:nvPr/>
        </p:nvSpPr>
        <p:spPr>
          <a:xfrm>
            <a:off x="934798" y="768759"/>
            <a:ext cx="3984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Zusammensetzung der Ernährung (Masse)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392B728-14E8-43E6-8547-5396C4B40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163050"/>
            <a:ext cx="4702807" cy="427419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A15EFA0-B840-4F6E-A00B-3F5DEFD3B323}"/>
              </a:ext>
            </a:extLst>
          </p:cNvPr>
          <p:cNvSpPr txBox="1"/>
          <p:nvPr/>
        </p:nvSpPr>
        <p:spPr>
          <a:xfrm rot="19841884">
            <a:off x="1893937" y="3355486"/>
            <a:ext cx="152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Entwurf!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F851D25-9652-405E-A3D8-8C930BD09190}"/>
              </a:ext>
            </a:extLst>
          </p:cNvPr>
          <p:cNvSpPr txBox="1"/>
          <p:nvPr/>
        </p:nvSpPr>
        <p:spPr>
          <a:xfrm>
            <a:off x="8907337" y="3240467"/>
            <a:ext cx="1097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-60%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5E8FEBF-596B-4B17-8C31-3F06BA4BD504}"/>
              </a:ext>
            </a:extLst>
          </p:cNvPr>
          <p:cNvSpPr txBox="1"/>
          <p:nvPr/>
        </p:nvSpPr>
        <p:spPr>
          <a:xfrm>
            <a:off x="8013197" y="2147821"/>
            <a:ext cx="1097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-10%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E1A07C2-C0ED-4C1A-873C-C9198BF1A299}"/>
              </a:ext>
            </a:extLst>
          </p:cNvPr>
          <p:cNvSpPr txBox="1"/>
          <p:nvPr/>
        </p:nvSpPr>
        <p:spPr>
          <a:xfrm>
            <a:off x="9830907" y="3011053"/>
            <a:ext cx="80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-50%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937733F-097D-4FF1-BC0C-7DB750AEFFED}"/>
              </a:ext>
            </a:extLst>
          </p:cNvPr>
          <p:cNvSpPr/>
          <p:nvPr/>
        </p:nvSpPr>
        <p:spPr>
          <a:xfrm>
            <a:off x="6096000" y="5561841"/>
            <a:ext cx="2258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www.klimatarier.com/de/CO2_Rechner</a:t>
            </a:r>
          </a:p>
          <a:p>
            <a:r>
              <a:rPr lang="de-DE" sz="1000" dirty="0" err="1"/>
              <a:t>Ifeu</a:t>
            </a:r>
            <a:r>
              <a:rPr lang="de-DE" sz="1000" dirty="0"/>
              <a:t>-Studie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07A9B6E-CE01-42BB-A66B-F17574B795C3}"/>
              </a:ext>
            </a:extLst>
          </p:cNvPr>
          <p:cNvSpPr txBox="1"/>
          <p:nvPr/>
        </p:nvSpPr>
        <p:spPr>
          <a:xfrm>
            <a:off x="1032975" y="3178715"/>
            <a:ext cx="169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6x Fleisch/Woche</a:t>
            </a:r>
          </a:p>
          <a:p>
            <a:r>
              <a:rPr lang="de-DE" sz="1200" dirty="0"/>
              <a:t>Viele Milchprodukte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168237E-B67B-487D-8C3B-689C4ABC4813}"/>
              </a:ext>
            </a:extLst>
          </p:cNvPr>
          <p:cNvSpPr txBox="1"/>
          <p:nvPr/>
        </p:nvSpPr>
        <p:spPr>
          <a:xfrm>
            <a:off x="3091025" y="3173832"/>
            <a:ext cx="169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2x Fleisch/Woche</a:t>
            </a:r>
          </a:p>
          <a:p>
            <a:r>
              <a:rPr lang="de-DE" sz="1200" dirty="0"/>
              <a:t>Viele Milchprodukte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F3038A5-036B-45F5-BCDE-0BC715301396}"/>
              </a:ext>
            </a:extLst>
          </p:cNvPr>
          <p:cNvSpPr txBox="1"/>
          <p:nvPr/>
        </p:nvSpPr>
        <p:spPr>
          <a:xfrm>
            <a:off x="3268416" y="6007600"/>
            <a:ext cx="169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1x Fleisch/Woche</a:t>
            </a:r>
          </a:p>
          <a:p>
            <a:r>
              <a:rPr lang="de-DE" sz="1200" dirty="0"/>
              <a:t>wenige Milchprodukte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5C90994-2C3C-492D-9815-6F0468A6B610}"/>
              </a:ext>
            </a:extLst>
          </p:cNvPr>
          <p:cNvSpPr txBox="1"/>
          <p:nvPr/>
        </p:nvSpPr>
        <p:spPr>
          <a:xfrm>
            <a:off x="876290" y="5974312"/>
            <a:ext cx="1901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Keine tierischen Produkte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FC99721-7E16-430E-8DDC-D2F5D2AAA277}"/>
              </a:ext>
            </a:extLst>
          </p:cNvPr>
          <p:cNvSpPr/>
          <p:nvPr/>
        </p:nvSpPr>
        <p:spPr>
          <a:xfrm>
            <a:off x="558140" y="788733"/>
            <a:ext cx="4401788" cy="58037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D6E683A-A014-4708-9050-3D276E5D8011}"/>
              </a:ext>
            </a:extLst>
          </p:cNvPr>
          <p:cNvSpPr txBox="1"/>
          <p:nvPr/>
        </p:nvSpPr>
        <p:spPr>
          <a:xfrm>
            <a:off x="5662104" y="72467"/>
            <a:ext cx="615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Muss man 100% vegan leben, um das Klima effektiv zu schützen?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E87945F-44DF-422E-AF87-14D638F75CBD}"/>
              </a:ext>
            </a:extLst>
          </p:cNvPr>
          <p:cNvSpPr txBox="1"/>
          <p:nvPr/>
        </p:nvSpPr>
        <p:spPr>
          <a:xfrm>
            <a:off x="5099537" y="6099932"/>
            <a:ext cx="397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Vegane Süßwaren sind vmtl. emissionsärmer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197FB4C-1806-4994-9E7C-CE1E25622AE5}"/>
              </a:ext>
            </a:extLst>
          </p:cNvPr>
          <p:cNvSpPr txBox="1"/>
          <p:nvPr/>
        </p:nvSpPr>
        <p:spPr>
          <a:xfrm>
            <a:off x="5099537" y="6361760"/>
            <a:ext cx="397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vegan mit Reis, </a:t>
            </a:r>
            <a:r>
              <a:rPr lang="de-DE" sz="1200" dirty="0" err="1">
                <a:solidFill>
                  <a:srgbClr val="FF0000"/>
                </a:solidFill>
              </a:rPr>
              <a:t>klimatarisch</a:t>
            </a:r>
            <a:r>
              <a:rPr lang="de-DE" sz="1200" dirty="0">
                <a:solidFill>
                  <a:srgbClr val="FF0000"/>
                </a:solidFill>
              </a:rPr>
              <a:t> ohne Reis =&gt; geringer Effekt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3A7606A-1B51-411A-8A8C-804B9DF5C79F}"/>
              </a:ext>
            </a:extLst>
          </p:cNvPr>
          <p:cNvSpPr txBox="1"/>
          <p:nvPr/>
        </p:nvSpPr>
        <p:spPr>
          <a:xfrm>
            <a:off x="8741068" y="5869099"/>
            <a:ext cx="345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Hülsenfrüchte (z.B. Sojaprodukte) in Obst/Gemüse eingerechnet =&gt; genauer überprüfen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1487EA1-3AFA-43BA-89C2-D5AA9DBA0123}"/>
              </a:ext>
            </a:extLst>
          </p:cNvPr>
          <p:cNvSpPr txBox="1"/>
          <p:nvPr/>
        </p:nvSpPr>
        <p:spPr>
          <a:xfrm>
            <a:off x="5940823" y="366206"/>
            <a:ext cx="4881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Ist es besser Soja zu essen als Fleisch?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83D1722-248D-4A9B-8ADB-3C7DF0F5CB66}"/>
              </a:ext>
            </a:extLst>
          </p:cNvPr>
          <p:cNvSpPr txBox="1"/>
          <p:nvPr/>
        </p:nvSpPr>
        <p:spPr>
          <a:xfrm>
            <a:off x="6224678" y="655065"/>
            <a:ext cx="5828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Ist es sinnvoll, Fleisch durch Milchprodukte (Grillkäse)zu ersetzen?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E0FD635-E58A-40E6-9133-7FEA02955F99}"/>
              </a:ext>
            </a:extLst>
          </p:cNvPr>
          <p:cNvSpPr txBox="1"/>
          <p:nvPr/>
        </p:nvSpPr>
        <p:spPr>
          <a:xfrm rot="19841884">
            <a:off x="8769835" y="2220034"/>
            <a:ext cx="152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Entwurf!</a:t>
            </a:r>
          </a:p>
        </p:txBody>
      </p:sp>
    </p:spTree>
    <p:extLst>
      <p:ext uri="{BB962C8B-B14F-4D97-AF65-F5344CB8AC3E}">
        <p14:creationId xmlns:p14="http://schemas.microsoft.com/office/powerpoint/2010/main" val="408274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45777966-0D78-4D1F-B8AB-3F6A0FAB2F30}"/>
              </a:ext>
            </a:extLst>
          </p:cNvPr>
          <p:cNvGrpSpPr/>
          <p:nvPr/>
        </p:nvGrpSpPr>
        <p:grpSpPr>
          <a:xfrm>
            <a:off x="2349333" y="2971533"/>
            <a:ext cx="6038850" cy="3314700"/>
            <a:chOff x="2349333" y="2971533"/>
            <a:chExt cx="6038850" cy="331470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82BDAC5A-C5F2-4F3D-8831-8DF15CF9E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9333" y="2971533"/>
              <a:ext cx="6038850" cy="3314700"/>
            </a:xfrm>
            <a:prstGeom prst="rect">
              <a:avLst/>
            </a:prstGeom>
          </p:spPr>
        </p:pic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81249D2B-9D40-4C08-BBF6-7E20FE317EC1}"/>
                </a:ext>
              </a:extLst>
            </p:cNvPr>
            <p:cNvSpPr/>
            <p:nvPr/>
          </p:nvSpPr>
          <p:spPr>
            <a:xfrm>
              <a:off x="7045607" y="5959588"/>
              <a:ext cx="124906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www.mcc-berlin.net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95C1F5D-CF05-4698-9ECE-5FCE6DEADDE3}"/>
              </a:ext>
            </a:extLst>
          </p:cNvPr>
          <p:cNvGrpSpPr/>
          <p:nvPr/>
        </p:nvGrpSpPr>
        <p:grpSpPr>
          <a:xfrm>
            <a:off x="241469" y="1326656"/>
            <a:ext cx="5341918" cy="1204691"/>
            <a:chOff x="241469" y="1184147"/>
            <a:chExt cx="5341918" cy="1204691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1DD4ABBF-DF67-42D2-86D5-D079D588F26A}"/>
                </a:ext>
              </a:extLst>
            </p:cNvPr>
            <p:cNvSpPr txBox="1"/>
            <p:nvPr/>
          </p:nvSpPr>
          <p:spPr>
            <a:xfrm>
              <a:off x="241469" y="1184147"/>
              <a:ext cx="16744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/>
                <a:t>1,5 °C – Ziel</a:t>
              </a:r>
            </a:p>
            <a:p>
              <a:pPr algn="ctr"/>
              <a:r>
                <a:rPr lang="de-DE" sz="2400" dirty="0"/>
                <a:t>bis 2050</a:t>
              </a:r>
            </a:p>
            <a:p>
              <a:pPr algn="ctr"/>
              <a:r>
                <a:rPr lang="de-DE" sz="2400" dirty="0"/>
                <a:t>Start: 2019</a:t>
              </a:r>
            </a:p>
          </p:txBody>
        </p:sp>
        <p:sp>
          <p:nvSpPr>
            <p:cNvPr id="3" name="Pfeil: nach rechts 2">
              <a:extLst>
                <a:ext uri="{FF2B5EF4-FFF2-40B4-BE49-F238E27FC236}">
                  <a16:creationId xmlns:a16="http://schemas.microsoft.com/office/drawing/2014/main" id="{B6DD55BD-B415-4C77-B179-5A9BE9E1EDBE}"/>
                </a:ext>
              </a:extLst>
            </p:cNvPr>
            <p:cNvSpPr/>
            <p:nvPr/>
          </p:nvSpPr>
          <p:spPr>
            <a:xfrm>
              <a:off x="1921823" y="1650669"/>
              <a:ext cx="855020" cy="276014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9B87FE9-C561-40B4-86C9-89A035DF76D5}"/>
                </a:ext>
              </a:extLst>
            </p:cNvPr>
            <p:cNvSpPr txBox="1"/>
            <p:nvPr/>
          </p:nvSpPr>
          <p:spPr>
            <a:xfrm>
              <a:off x="2400801" y="1188509"/>
              <a:ext cx="31825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/>
                <a:t>Welt-Budget</a:t>
              </a:r>
            </a:p>
            <a:p>
              <a:pPr algn="ctr"/>
              <a:r>
                <a:rPr lang="de-DE" sz="2400" dirty="0"/>
                <a:t>357 </a:t>
              </a:r>
              <a:r>
                <a:rPr lang="de-DE" sz="2400" dirty="0" err="1"/>
                <a:t>Mrd</a:t>
              </a:r>
              <a:r>
                <a:rPr lang="de-DE" sz="2400" dirty="0"/>
                <a:t> t</a:t>
              </a:r>
            </a:p>
            <a:p>
              <a:pPr algn="ctr"/>
              <a:r>
                <a:rPr lang="de-DE" sz="2400" dirty="0"/>
                <a:t>CO</a:t>
              </a:r>
              <a:r>
                <a:rPr lang="de-DE" sz="2400" baseline="-25000" dirty="0"/>
                <a:t>2</a:t>
              </a:r>
              <a:r>
                <a:rPr lang="de-DE" sz="2400" dirty="0"/>
                <a:t>-Äquivalente</a:t>
              </a:r>
              <a:endParaRPr lang="de-DE" sz="2400" baseline="30000" dirty="0"/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6A12A5EA-7E7A-4D29-A83B-0FEED4C925E0}"/>
              </a:ext>
            </a:extLst>
          </p:cNvPr>
          <p:cNvSpPr txBox="1"/>
          <p:nvPr/>
        </p:nvSpPr>
        <p:spPr>
          <a:xfrm>
            <a:off x="6640276" y="1331018"/>
            <a:ext cx="2313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Pro Kopf-Budget</a:t>
            </a:r>
          </a:p>
          <a:p>
            <a:pPr algn="ctr"/>
            <a:r>
              <a:rPr lang="de-DE" sz="2400" dirty="0"/>
              <a:t>47 t </a:t>
            </a:r>
          </a:p>
          <a:p>
            <a:pPr algn="ctr"/>
            <a:r>
              <a:rPr lang="de-DE" sz="2400" dirty="0"/>
              <a:t>CO</a:t>
            </a:r>
            <a:r>
              <a:rPr lang="de-DE" sz="2400" baseline="-25000" dirty="0"/>
              <a:t>2</a:t>
            </a:r>
            <a:r>
              <a:rPr lang="de-DE" sz="2400" dirty="0"/>
              <a:t>-Äquivalente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2F1A46B-15B6-4A5A-A22B-9A1668E2F3FD}"/>
              </a:ext>
            </a:extLst>
          </p:cNvPr>
          <p:cNvGrpSpPr/>
          <p:nvPr/>
        </p:nvGrpSpPr>
        <p:grpSpPr>
          <a:xfrm>
            <a:off x="4977750" y="890832"/>
            <a:ext cx="1529927" cy="1178360"/>
            <a:chOff x="4977750" y="748323"/>
            <a:chExt cx="1529927" cy="1178360"/>
          </a:xfrm>
        </p:grpSpPr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0A13117D-2C51-42B3-8D9D-3F1CBCC72DB6}"/>
                </a:ext>
              </a:extLst>
            </p:cNvPr>
            <p:cNvSpPr/>
            <p:nvPr/>
          </p:nvSpPr>
          <p:spPr>
            <a:xfrm>
              <a:off x="5136086" y="1650667"/>
              <a:ext cx="1140031" cy="276016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ED5E427B-5D33-437E-AE98-38FD394CE538}"/>
                </a:ext>
              </a:extLst>
            </p:cNvPr>
            <p:cNvGrpSpPr/>
            <p:nvPr/>
          </p:nvGrpSpPr>
          <p:grpSpPr>
            <a:xfrm>
              <a:off x="4977750" y="748323"/>
              <a:ext cx="1529927" cy="880369"/>
              <a:chOff x="6947065" y="1425039"/>
              <a:chExt cx="1529927" cy="880369"/>
            </a:xfrm>
          </p:grpSpPr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7C4A986-D767-4E7E-B293-1420871B77FA}"/>
                  </a:ext>
                </a:extLst>
              </p:cNvPr>
              <p:cNvSpPr txBox="1"/>
              <p:nvPr/>
            </p:nvSpPr>
            <p:spPr>
              <a:xfrm>
                <a:off x="6947065" y="1425039"/>
                <a:ext cx="1529927" cy="88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de-DE" dirty="0"/>
                  <a:t>357 </a:t>
                </a:r>
                <a:r>
                  <a:rPr lang="de-DE" dirty="0" err="1"/>
                  <a:t>Mrd</a:t>
                </a:r>
                <a:r>
                  <a:rPr lang="de-DE" dirty="0"/>
                  <a:t> t </a:t>
                </a:r>
                <a:r>
                  <a:rPr lang="de-DE" baseline="30000" dirty="0"/>
                  <a:t>1</a:t>
                </a:r>
                <a:endParaRPr lang="de-DE" dirty="0"/>
              </a:p>
              <a:p>
                <a:pPr algn="ctr">
                  <a:lnSpc>
                    <a:spcPct val="150000"/>
                  </a:lnSpc>
                </a:pPr>
                <a:r>
                  <a:rPr lang="de-DE" dirty="0"/>
                  <a:t>7,6 </a:t>
                </a:r>
                <a:r>
                  <a:rPr lang="de-DE" dirty="0" err="1"/>
                  <a:t>Mrd</a:t>
                </a:r>
                <a:r>
                  <a:rPr lang="de-DE" dirty="0"/>
                  <a:t> Pers.</a:t>
                </a:r>
                <a:r>
                  <a:rPr lang="de-DE" baseline="30000" dirty="0"/>
                  <a:t>2</a:t>
                </a:r>
              </a:p>
            </p:txBody>
          </p:sp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57552A13-0763-4FAB-AA0F-60DA44BD3BA1}"/>
                  </a:ext>
                </a:extLst>
              </p:cNvPr>
              <p:cNvCxnSpPr/>
              <p:nvPr/>
            </p:nvCxnSpPr>
            <p:spPr>
              <a:xfrm>
                <a:off x="7291450" y="1932242"/>
                <a:ext cx="72439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4234D487-80CC-4A7A-A38E-6FE545D3481D}"/>
              </a:ext>
            </a:extLst>
          </p:cNvPr>
          <p:cNvSpPr txBox="1"/>
          <p:nvPr/>
        </p:nvSpPr>
        <p:spPr>
          <a:xfrm>
            <a:off x="10367147" y="1331018"/>
            <a:ext cx="1460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1,5 t </a:t>
            </a:r>
          </a:p>
          <a:p>
            <a:pPr algn="ctr"/>
            <a:r>
              <a:rPr lang="de-DE" sz="2400" dirty="0"/>
              <a:t>pro Kopf und Jahr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07606BC-1915-41CB-B1E4-F04770233BBF}"/>
              </a:ext>
            </a:extLst>
          </p:cNvPr>
          <p:cNvGrpSpPr/>
          <p:nvPr/>
        </p:nvGrpSpPr>
        <p:grpSpPr>
          <a:xfrm>
            <a:off x="9114305" y="874456"/>
            <a:ext cx="1140031" cy="1194736"/>
            <a:chOff x="8817423" y="731947"/>
            <a:chExt cx="1140031" cy="1194736"/>
          </a:xfrm>
        </p:grpSpPr>
        <p:sp>
          <p:nvSpPr>
            <p:cNvPr id="13" name="Pfeil: nach rechts 12">
              <a:extLst>
                <a:ext uri="{FF2B5EF4-FFF2-40B4-BE49-F238E27FC236}">
                  <a16:creationId xmlns:a16="http://schemas.microsoft.com/office/drawing/2014/main" id="{FBFC250B-D995-44BE-96E0-AB8AAE60B83B}"/>
                </a:ext>
              </a:extLst>
            </p:cNvPr>
            <p:cNvSpPr/>
            <p:nvPr/>
          </p:nvSpPr>
          <p:spPr>
            <a:xfrm>
              <a:off x="8948052" y="1650667"/>
              <a:ext cx="961902" cy="276016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BB7E87E-D44E-48CE-BBD7-0A01C1CD79F9}"/>
                </a:ext>
              </a:extLst>
            </p:cNvPr>
            <p:cNvGrpSpPr/>
            <p:nvPr/>
          </p:nvGrpSpPr>
          <p:grpSpPr>
            <a:xfrm>
              <a:off x="8817423" y="731947"/>
              <a:ext cx="1140031" cy="880369"/>
              <a:chOff x="7065818" y="1425039"/>
              <a:chExt cx="1140031" cy="880369"/>
            </a:xfrm>
          </p:grpSpPr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755D238-C877-462C-8F29-8FDB9FC231BE}"/>
                  </a:ext>
                </a:extLst>
              </p:cNvPr>
              <p:cNvSpPr txBox="1"/>
              <p:nvPr/>
            </p:nvSpPr>
            <p:spPr>
              <a:xfrm>
                <a:off x="7065818" y="1425039"/>
                <a:ext cx="1140031" cy="88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de-DE" dirty="0"/>
                  <a:t>47 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de-DE" dirty="0"/>
                  <a:t>31 Jahre</a:t>
                </a:r>
              </a:p>
            </p:txBody>
          </p: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53739182-027C-414E-BB02-8C2C226547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1449" y="1932242"/>
                <a:ext cx="5719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BCD5280C-C006-42A1-A2EE-5187CA809F12}"/>
              </a:ext>
            </a:extLst>
          </p:cNvPr>
          <p:cNvSpPr txBox="1"/>
          <p:nvPr/>
        </p:nvSpPr>
        <p:spPr>
          <a:xfrm>
            <a:off x="415635" y="615611"/>
            <a:ext cx="272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Know</a:t>
            </a:r>
            <a:r>
              <a:rPr lang="de-DE" sz="2400" b="1" dirty="0"/>
              <a:t> </a:t>
            </a:r>
            <a:r>
              <a:rPr lang="de-DE" sz="2400" b="1" dirty="0" err="1"/>
              <a:t>your</a:t>
            </a:r>
            <a:r>
              <a:rPr lang="de-DE" sz="2400" b="1" dirty="0"/>
              <a:t> Budget!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3EA4B6-D1E7-4451-9B37-FD8F895EA6D9}"/>
              </a:ext>
            </a:extLst>
          </p:cNvPr>
          <p:cNvSpPr txBox="1"/>
          <p:nvPr/>
        </p:nvSpPr>
        <p:spPr>
          <a:xfrm>
            <a:off x="8388183" y="5237646"/>
            <a:ext cx="3550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Quellen: </a:t>
            </a:r>
          </a:p>
          <a:p>
            <a:pPr marL="228600" indent="-228600">
              <a:buAutoNum type="arabicParenR"/>
            </a:pPr>
            <a:r>
              <a:rPr lang="de-DE" sz="1000" dirty="0"/>
              <a:t>https://www.mcc-berlin.net/forschung/co2-budget.html</a:t>
            </a:r>
          </a:p>
          <a:p>
            <a:pPr marL="228600" indent="-228600">
              <a:buAutoNum type="arabicParenR"/>
            </a:pPr>
            <a:r>
              <a:rPr lang="de-DE" sz="1000" dirty="0"/>
              <a:t>https://www.umrechnung.org/weltbevoelkerung-aktuelle-momentane/weltbevoelkerungs-zaehler.htm</a:t>
            </a:r>
          </a:p>
          <a:p>
            <a:endParaRPr lang="de-DE" sz="1000" dirty="0"/>
          </a:p>
          <a:p>
            <a:r>
              <a:rPr lang="de-DE" sz="1000" dirty="0"/>
              <a:t>Beide abgerufen am 04.07.2019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BBB9087-40AA-4243-82BD-8891F030AD65}"/>
              </a:ext>
            </a:extLst>
          </p:cNvPr>
          <p:cNvGrpSpPr/>
          <p:nvPr/>
        </p:nvGrpSpPr>
        <p:grpSpPr>
          <a:xfrm>
            <a:off x="674911" y="2876641"/>
            <a:ext cx="6153401" cy="1890407"/>
            <a:chOff x="674911" y="2876641"/>
            <a:chExt cx="6153401" cy="1890407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7E71277E-6C2C-4E3D-A672-CB2C447B8CBD}"/>
                </a:ext>
              </a:extLst>
            </p:cNvPr>
            <p:cNvSpPr txBox="1"/>
            <p:nvPr/>
          </p:nvSpPr>
          <p:spPr>
            <a:xfrm>
              <a:off x="674911" y="2876641"/>
              <a:ext cx="1674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FF6600"/>
                  </a:solidFill>
                </a:rPr>
                <a:t>Bei aktueller Emissionsrate</a:t>
              </a:r>
            </a:p>
          </p:txBody>
        </p: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B5937FF1-F2F5-43EE-A214-20D562F21E41}"/>
                </a:ext>
              </a:extLst>
            </p:cNvPr>
            <p:cNvCxnSpPr>
              <a:cxnSpLocks/>
            </p:cNvCxnSpPr>
            <p:nvPr/>
          </p:nvCxnSpPr>
          <p:spPr>
            <a:xfrm>
              <a:off x="1603169" y="3617864"/>
              <a:ext cx="2137558" cy="728506"/>
            </a:xfrm>
            <a:prstGeom prst="straightConnector1">
              <a:avLst/>
            </a:prstGeom>
            <a:ln w="44450">
              <a:solidFill>
                <a:srgbClr val="EC752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B961D6EC-01F8-41F9-BE00-0798912DA325}"/>
                </a:ext>
              </a:extLst>
            </p:cNvPr>
            <p:cNvSpPr/>
            <p:nvPr/>
          </p:nvSpPr>
          <p:spPr>
            <a:xfrm>
              <a:off x="3847605" y="3871359"/>
              <a:ext cx="2980707" cy="895689"/>
            </a:xfrm>
            <a:prstGeom prst="roundRect">
              <a:avLst/>
            </a:prstGeom>
            <a:noFill/>
            <a:ln w="53975">
              <a:solidFill>
                <a:srgbClr val="FF8D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1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CDC6C06-8B93-4167-A341-1CFC1104C742}"/>
              </a:ext>
            </a:extLst>
          </p:cNvPr>
          <p:cNvSpPr txBox="1"/>
          <p:nvPr/>
        </p:nvSpPr>
        <p:spPr>
          <a:xfrm>
            <a:off x="496684" y="2721114"/>
            <a:ext cx="1119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Wie reduziere ich möglichst effizient meinen CO</a:t>
            </a:r>
            <a:r>
              <a:rPr lang="de-DE" sz="4000" baseline="-25000" dirty="0"/>
              <a:t>2</a:t>
            </a:r>
            <a:r>
              <a:rPr lang="de-DE" sz="4000" dirty="0"/>
              <a:t>-Fußabdruck auf höchstens 1,5 t pro Jahr?</a:t>
            </a:r>
          </a:p>
        </p:txBody>
      </p:sp>
    </p:spTree>
    <p:extLst>
      <p:ext uri="{BB962C8B-B14F-4D97-AF65-F5344CB8AC3E}">
        <p14:creationId xmlns:p14="http://schemas.microsoft.com/office/powerpoint/2010/main" val="169475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02E7A1D-9DBF-4626-A32B-9B57C5EAA019}"/>
              </a:ext>
            </a:extLst>
          </p:cNvPr>
          <p:cNvSpPr txBox="1"/>
          <p:nvPr/>
        </p:nvSpPr>
        <p:spPr>
          <a:xfrm>
            <a:off x="1114916" y="336312"/>
            <a:ext cx="6072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Sparsam mit Ökostrom – </a:t>
            </a:r>
          </a:p>
          <a:p>
            <a:r>
              <a:rPr lang="de-DE" sz="2800" dirty="0"/>
              <a:t>Persönlicher Beitrag zur Energiewende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F683D9F-DC5D-4B99-AD17-E9DC028C0684}"/>
              </a:ext>
            </a:extLst>
          </p:cNvPr>
          <p:cNvGrpSpPr/>
          <p:nvPr/>
        </p:nvGrpSpPr>
        <p:grpSpPr>
          <a:xfrm>
            <a:off x="9824858" y="1272291"/>
            <a:ext cx="713726" cy="4851092"/>
            <a:chOff x="1500991" y="2252900"/>
            <a:chExt cx="517814" cy="2972244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AC6D2810-6C2B-421A-A297-167DFBCBA2FB}"/>
                </a:ext>
              </a:extLst>
            </p:cNvPr>
            <p:cNvSpPr/>
            <p:nvPr/>
          </p:nvSpPr>
          <p:spPr>
            <a:xfrm>
              <a:off x="1500991" y="5082640"/>
              <a:ext cx="517814" cy="14250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B2240F9-BD46-4B67-89EE-98100F30CF5B}"/>
                </a:ext>
              </a:extLst>
            </p:cNvPr>
            <p:cNvSpPr/>
            <p:nvPr/>
          </p:nvSpPr>
          <p:spPr>
            <a:xfrm>
              <a:off x="1500991" y="3906982"/>
              <a:ext cx="517814" cy="11776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B64B5007-2BAC-4A14-A085-57DB5A421D89}"/>
                </a:ext>
              </a:extLst>
            </p:cNvPr>
            <p:cNvSpPr/>
            <p:nvPr/>
          </p:nvSpPr>
          <p:spPr>
            <a:xfrm>
              <a:off x="1500991" y="3429000"/>
              <a:ext cx="517814" cy="479961"/>
            </a:xfrm>
            <a:prstGeom prst="rect">
              <a:avLst/>
            </a:prstGeom>
            <a:solidFill>
              <a:srgbClr val="EC7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1E7807-EE13-4D8B-B39B-441B576CAD0C}"/>
                </a:ext>
              </a:extLst>
            </p:cNvPr>
            <p:cNvSpPr/>
            <p:nvPr/>
          </p:nvSpPr>
          <p:spPr>
            <a:xfrm>
              <a:off x="1500991" y="3283867"/>
              <a:ext cx="517814" cy="145133"/>
            </a:xfrm>
            <a:prstGeom prst="rect">
              <a:avLst/>
            </a:prstGeom>
            <a:solidFill>
              <a:srgbClr val="FF8D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C9B4DC55-6F1C-47FE-AFF3-CB6299B627BA}"/>
                </a:ext>
              </a:extLst>
            </p:cNvPr>
            <p:cNvSpPr/>
            <p:nvPr/>
          </p:nvSpPr>
          <p:spPr>
            <a:xfrm>
              <a:off x="1500991" y="2889011"/>
              <a:ext cx="517814" cy="394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6EE31183-AE6D-4ED6-AD44-5A8505D0866C}"/>
                </a:ext>
              </a:extLst>
            </p:cNvPr>
            <p:cNvSpPr/>
            <p:nvPr/>
          </p:nvSpPr>
          <p:spPr>
            <a:xfrm>
              <a:off x="1500991" y="2463324"/>
              <a:ext cx="517814" cy="4256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127FA989-12C8-4C7E-8E6D-C13E2978951D}"/>
                </a:ext>
              </a:extLst>
            </p:cNvPr>
            <p:cNvSpPr/>
            <p:nvPr/>
          </p:nvSpPr>
          <p:spPr>
            <a:xfrm>
              <a:off x="1500991" y="2252900"/>
              <a:ext cx="517814" cy="2078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036E0D0-E358-4291-9433-FC5898D3721D}"/>
              </a:ext>
            </a:extLst>
          </p:cNvPr>
          <p:cNvGrpSpPr/>
          <p:nvPr/>
        </p:nvGrpSpPr>
        <p:grpSpPr>
          <a:xfrm>
            <a:off x="8574799" y="228057"/>
            <a:ext cx="3573655" cy="5895324"/>
            <a:chOff x="8574799" y="228057"/>
            <a:chExt cx="3573655" cy="5895324"/>
          </a:xfrm>
        </p:grpSpPr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6257FD77-5D74-4F54-B4B3-1DC091FA9B0C}"/>
                </a:ext>
              </a:extLst>
            </p:cNvPr>
            <p:cNvGrpSpPr/>
            <p:nvPr/>
          </p:nvGrpSpPr>
          <p:grpSpPr>
            <a:xfrm>
              <a:off x="10860292" y="1615729"/>
              <a:ext cx="713726" cy="4507652"/>
              <a:chOff x="1500991" y="2463324"/>
              <a:chExt cx="517814" cy="2761820"/>
            </a:xfrm>
          </p:grpSpPr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D115D997-2E32-4893-9F2F-B48B8402E7A9}"/>
                  </a:ext>
                </a:extLst>
              </p:cNvPr>
              <p:cNvSpPr/>
              <p:nvPr/>
            </p:nvSpPr>
            <p:spPr>
              <a:xfrm>
                <a:off x="1500991" y="5082640"/>
                <a:ext cx="517814" cy="14250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6C72B11A-4D90-4FE7-94EA-4BC24CC3AB23}"/>
                  </a:ext>
                </a:extLst>
              </p:cNvPr>
              <p:cNvSpPr/>
              <p:nvPr/>
            </p:nvSpPr>
            <p:spPr>
              <a:xfrm>
                <a:off x="1500991" y="3906982"/>
                <a:ext cx="517814" cy="117763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FA1BA574-A7E3-4D76-B196-1AA12891DD0E}"/>
                  </a:ext>
                </a:extLst>
              </p:cNvPr>
              <p:cNvSpPr/>
              <p:nvPr/>
            </p:nvSpPr>
            <p:spPr>
              <a:xfrm>
                <a:off x="1500991" y="3429000"/>
                <a:ext cx="517814" cy="479961"/>
              </a:xfrm>
              <a:prstGeom prst="rect">
                <a:avLst/>
              </a:prstGeom>
              <a:solidFill>
                <a:srgbClr val="EC7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4C77EEB1-2441-4CF0-B334-E8275BCB67FD}"/>
                  </a:ext>
                </a:extLst>
              </p:cNvPr>
              <p:cNvSpPr/>
              <p:nvPr/>
            </p:nvSpPr>
            <p:spPr>
              <a:xfrm>
                <a:off x="1500991" y="3283867"/>
                <a:ext cx="517814" cy="145133"/>
              </a:xfrm>
              <a:prstGeom prst="rect">
                <a:avLst/>
              </a:prstGeom>
              <a:solidFill>
                <a:srgbClr val="FF8D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F1B10168-F1DB-472A-9091-C6F082B69F51}"/>
                  </a:ext>
                </a:extLst>
              </p:cNvPr>
              <p:cNvSpPr/>
              <p:nvPr/>
            </p:nvSpPr>
            <p:spPr>
              <a:xfrm>
                <a:off x="1500991" y="2889011"/>
                <a:ext cx="517814" cy="39485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3E36751A-DDBF-476C-A5DE-8C73A35FE3E4}"/>
                  </a:ext>
                </a:extLst>
              </p:cNvPr>
              <p:cNvSpPr/>
              <p:nvPr/>
            </p:nvSpPr>
            <p:spPr>
              <a:xfrm>
                <a:off x="1500991" y="2463324"/>
                <a:ext cx="517814" cy="42568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83" name="Pfeil: nach unten 82">
              <a:extLst>
                <a:ext uri="{FF2B5EF4-FFF2-40B4-BE49-F238E27FC236}">
                  <a16:creationId xmlns:a16="http://schemas.microsoft.com/office/drawing/2014/main" id="{D74CEB52-F776-42CA-AE46-060617620FD3}"/>
                </a:ext>
              </a:extLst>
            </p:cNvPr>
            <p:cNvSpPr/>
            <p:nvPr/>
          </p:nvSpPr>
          <p:spPr>
            <a:xfrm>
              <a:off x="11054709" y="1270441"/>
              <a:ext cx="275900" cy="32913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182" name="Gruppieren 181">
              <a:extLst>
                <a:ext uri="{FF2B5EF4-FFF2-40B4-BE49-F238E27FC236}">
                  <a16:creationId xmlns:a16="http://schemas.microsoft.com/office/drawing/2014/main" id="{5E6F2EBB-BE74-4568-84E1-53E0D9137DEA}"/>
                </a:ext>
              </a:extLst>
            </p:cNvPr>
            <p:cNvGrpSpPr/>
            <p:nvPr/>
          </p:nvGrpSpPr>
          <p:grpSpPr>
            <a:xfrm>
              <a:off x="8574799" y="228057"/>
              <a:ext cx="3573655" cy="830997"/>
              <a:chOff x="8618345" y="257085"/>
              <a:chExt cx="3573655" cy="830997"/>
            </a:xfrm>
          </p:grpSpPr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82149B3-7884-4E13-BAB7-C3D6AA3713CD}"/>
                  </a:ext>
                </a:extLst>
              </p:cNvPr>
              <p:cNvSpPr txBox="1"/>
              <p:nvPr/>
            </p:nvSpPr>
            <p:spPr>
              <a:xfrm>
                <a:off x="9312272" y="257085"/>
                <a:ext cx="28797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Bilanz: </a:t>
                </a:r>
              </a:p>
              <a:p>
                <a:r>
                  <a:rPr lang="de-DE" sz="2400" dirty="0"/>
                  <a:t>0,8 t → 0 t    (-100%)</a:t>
                </a:r>
              </a:p>
            </p:txBody>
          </p:sp>
          <p:pic>
            <p:nvPicPr>
              <p:cNvPr id="164" name="Grafik 163" descr="Fußabdrücke">
                <a:extLst>
                  <a:ext uri="{FF2B5EF4-FFF2-40B4-BE49-F238E27FC236}">
                    <a16:creationId xmlns:a16="http://schemas.microsoft.com/office/drawing/2014/main" id="{797F9363-290C-423F-982A-D3CDD2914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618345" y="355221"/>
                <a:ext cx="646331" cy="646331"/>
              </a:xfrm>
              <a:prstGeom prst="rect">
                <a:avLst/>
              </a:prstGeom>
            </p:spPr>
          </p:pic>
        </p:grpSp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1A1176DC-8958-4475-97CB-EC7233A5E9A9}"/>
              </a:ext>
            </a:extLst>
          </p:cNvPr>
          <p:cNvGrpSpPr/>
          <p:nvPr/>
        </p:nvGrpSpPr>
        <p:grpSpPr>
          <a:xfrm>
            <a:off x="9958758" y="1304943"/>
            <a:ext cx="467661" cy="4852552"/>
            <a:chOff x="9958758" y="1304943"/>
            <a:chExt cx="467661" cy="4852552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152" name="Grafik 151" descr="Anzug">
              <a:extLst>
                <a:ext uri="{FF2B5EF4-FFF2-40B4-BE49-F238E27FC236}">
                  <a16:creationId xmlns:a16="http://schemas.microsoft.com/office/drawing/2014/main" id="{142ECE9A-DE62-4668-B628-1099E8189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90052" y="4517389"/>
              <a:ext cx="436367" cy="436367"/>
            </a:xfrm>
            <a:prstGeom prst="rect">
              <a:avLst/>
            </a:prstGeom>
          </p:spPr>
        </p:pic>
        <p:pic>
          <p:nvPicPr>
            <p:cNvPr id="154" name="Grafik 153" descr="Stadt">
              <a:extLst>
                <a:ext uri="{FF2B5EF4-FFF2-40B4-BE49-F238E27FC236}">
                  <a16:creationId xmlns:a16="http://schemas.microsoft.com/office/drawing/2014/main" id="{0E892985-6360-4A6F-B3DA-9F3AF7C0E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12795" y="5810341"/>
              <a:ext cx="347154" cy="347154"/>
            </a:xfrm>
            <a:prstGeom prst="rect">
              <a:avLst/>
            </a:prstGeom>
          </p:spPr>
        </p:pic>
        <p:pic>
          <p:nvPicPr>
            <p:cNvPr id="158" name="Grafik 157" descr="Burger und Getränk">
              <a:extLst>
                <a:ext uri="{FF2B5EF4-FFF2-40B4-BE49-F238E27FC236}">
                  <a16:creationId xmlns:a16="http://schemas.microsoft.com/office/drawing/2014/main" id="{39031DED-FB17-4B4E-B600-B41ABC92B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63973" y="3358065"/>
              <a:ext cx="429342" cy="429342"/>
            </a:xfrm>
            <a:prstGeom prst="rect">
              <a:avLst/>
            </a:prstGeom>
          </p:spPr>
        </p:pic>
        <p:pic>
          <p:nvPicPr>
            <p:cNvPr id="166" name="Grafik 165" descr="Auto">
              <a:extLst>
                <a:ext uri="{FF2B5EF4-FFF2-40B4-BE49-F238E27FC236}">
                  <a16:creationId xmlns:a16="http://schemas.microsoft.com/office/drawing/2014/main" id="{9B8FD400-938D-4F86-B70D-9D224F42A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958758" y="2468975"/>
              <a:ext cx="408218" cy="408218"/>
            </a:xfrm>
            <a:prstGeom prst="rect">
              <a:avLst/>
            </a:prstGeom>
          </p:spPr>
        </p:pic>
        <p:pic>
          <p:nvPicPr>
            <p:cNvPr id="168" name="Grafik 167" descr="Flugzeug">
              <a:extLst>
                <a:ext uri="{FF2B5EF4-FFF2-40B4-BE49-F238E27FC236}">
                  <a16:creationId xmlns:a16="http://schemas.microsoft.com/office/drawing/2014/main" id="{1DC217A0-05AD-4F83-82D0-18A45E4C0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5400000">
              <a:off x="10026103" y="2914314"/>
              <a:ext cx="310307" cy="310307"/>
            </a:xfrm>
            <a:prstGeom prst="rect">
              <a:avLst/>
            </a:prstGeom>
          </p:spPr>
        </p:pic>
        <p:pic>
          <p:nvPicPr>
            <p:cNvPr id="170" name="Grafik 169" descr="Thermometer">
              <a:extLst>
                <a:ext uri="{FF2B5EF4-FFF2-40B4-BE49-F238E27FC236}">
                  <a16:creationId xmlns:a16="http://schemas.microsoft.com/office/drawing/2014/main" id="{979F4071-28F2-4F66-A1C5-870F27DC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963142" y="1806406"/>
              <a:ext cx="399449" cy="399449"/>
            </a:xfrm>
            <a:prstGeom prst="rect">
              <a:avLst/>
            </a:prstGeom>
          </p:spPr>
        </p:pic>
        <p:pic>
          <p:nvPicPr>
            <p:cNvPr id="172" name="Grafik 171" descr="Glühlampe">
              <a:extLst>
                <a:ext uri="{FF2B5EF4-FFF2-40B4-BE49-F238E27FC236}">
                  <a16:creationId xmlns:a16="http://schemas.microsoft.com/office/drawing/2014/main" id="{C8200B70-A9F7-44ED-85D9-029F93398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012795" y="1304943"/>
              <a:ext cx="296355" cy="296355"/>
            </a:xfrm>
            <a:prstGeom prst="rect">
              <a:avLst/>
            </a:prstGeom>
          </p:spPr>
        </p:pic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E1AFC97C-198C-4737-BD3B-D2F44FAB821A}"/>
              </a:ext>
            </a:extLst>
          </p:cNvPr>
          <p:cNvGrpSpPr/>
          <p:nvPr/>
        </p:nvGrpSpPr>
        <p:grpSpPr>
          <a:xfrm>
            <a:off x="7358242" y="1290419"/>
            <a:ext cx="2296019" cy="4862775"/>
            <a:chOff x="7358242" y="1290419"/>
            <a:chExt cx="2296019" cy="4862775"/>
          </a:xfrm>
        </p:grpSpPr>
        <p:sp>
          <p:nvSpPr>
            <p:cNvPr id="174" name="Textfeld 173">
              <a:extLst>
                <a:ext uri="{FF2B5EF4-FFF2-40B4-BE49-F238E27FC236}">
                  <a16:creationId xmlns:a16="http://schemas.microsoft.com/office/drawing/2014/main" id="{E515B81A-E0C7-4C27-AF0B-1319D454505D}"/>
                </a:ext>
              </a:extLst>
            </p:cNvPr>
            <p:cNvSpPr txBox="1"/>
            <p:nvPr/>
          </p:nvSpPr>
          <p:spPr>
            <a:xfrm>
              <a:off x="7886485" y="1290419"/>
              <a:ext cx="176777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/>
                <a:t>Strom</a:t>
              </a:r>
            </a:p>
          </p:txBody>
        </p:sp>
        <p:sp>
          <p:nvSpPr>
            <p:cNvPr id="175" name="Textfeld 174">
              <a:extLst>
                <a:ext uri="{FF2B5EF4-FFF2-40B4-BE49-F238E27FC236}">
                  <a16:creationId xmlns:a16="http://schemas.microsoft.com/office/drawing/2014/main" id="{665F63AF-127A-4A2C-AC3E-9F40386767CF}"/>
                </a:ext>
              </a:extLst>
            </p:cNvPr>
            <p:cNvSpPr txBox="1"/>
            <p:nvPr/>
          </p:nvSpPr>
          <p:spPr>
            <a:xfrm>
              <a:off x="7886485" y="1791991"/>
              <a:ext cx="176777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/>
                <a:t>Heizung</a:t>
              </a:r>
            </a:p>
          </p:txBody>
        </p:sp>
        <p:sp>
          <p:nvSpPr>
            <p:cNvPr id="176" name="Textfeld 175">
              <a:extLst>
                <a:ext uri="{FF2B5EF4-FFF2-40B4-BE49-F238E27FC236}">
                  <a16:creationId xmlns:a16="http://schemas.microsoft.com/office/drawing/2014/main" id="{B1916A1D-FB71-4556-8187-F78041AA67FF}"/>
                </a:ext>
              </a:extLst>
            </p:cNvPr>
            <p:cNvSpPr txBox="1"/>
            <p:nvPr/>
          </p:nvSpPr>
          <p:spPr>
            <a:xfrm>
              <a:off x="7885474" y="2485296"/>
              <a:ext cx="176777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/>
                <a:t>Mobilität</a:t>
              </a:r>
            </a:p>
          </p:txBody>
        </p:sp>
        <p:sp>
          <p:nvSpPr>
            <p:cNvPr id="177" name="Textfeld 176">
              <a:extLst>
                <a:ext uri="{FF2B5EF4-FFF2-40B4-BE49-F238E27FC236}">
                  <a16:creationId xmlns:a16="http://schemas.microsoft.com/office/drawing/2014/main" id="{A04809EE-EDCE-48AF-A417-A2AD9A8C8F14}"/>
                </a:ext>
              </a:extLst>
            </p:cNvPr>
            <p:cNvSpPr txBox="1"/>
            <p:nvPr/>
          </p:nvSpPr>
          <p:spPr>
            <a:xfrm>
              <a:off x="7885474" y="3389799"/>
              <a:ext cx="176777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/>
                <a:t>Ernährung</a:t>
              </a:r>
            </a:p>
          </p:txBody>
        </p:sp>
        <p:sp>
          <p:nvSpPr>
            <p:cNvPr id="178" name="Textfeld 177">
              <a:extLst>
                <a:ext uri="{FF2B5EF4-FFF2-40B4-BE49-F238E27FC236}">
                  <a16:creationId xmlns:a16="http://schemas.microsoft.com/office/drawing/2014/main" id="{53577DD1-B8C2-45B8-BF57-8428524BCD4E}"/>
                </a:ext>
              </a:extLst>
            </p:cNvPr>
            <p:cNvSpPr txBox="1"/>
            <p:nvPr/>
          </p:nvSpPr>
          <p:spPr>
            <a:xfrm>
              <a:off x="7885474" y="4592597"/>
              <a:ext cx="176777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/>
                <a:t>Konsum</a:t>
              </a:r>
            </a:p>
          </p:txBody>
        </p:sp>
        <p:sp>
          <p:nvSpPr>
            <p:cNvPr id="179" name="Textfeld 178">
              <a:extLst>
                <a:ext uri="{FF2B5EF4-FFF2-40B4-BE49-F238E27FC236}">
                  <a16:creationId xmlns:a16="http://schemas.microsoft.com/office/drawing/2014/main" id="{439BCF04-496F-4018-B277-1BA2ADC04057}"/>
                </a:ext>
              </a:extLst>
            </p:cNvPr>
            <p:cNvSpPr txBox="1"/>
            <p:nvPr/>
          </p:nvSpPr>
          <p:spPr>
            <a:xfrm>
              <a:off x="7358242" y="5814640"/>
              <a:ext cx="2295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/>
                <a:t>Öffentliche Emissionen</a:t>
              </a:r>
            </a:p>
          </p:txBody>
        </p:sp>
        <p:sp>
          <p:nvSpPr>
            <p:cNvPr id="180" name="Textfeld 179">
              <a:extLst>
                <a:ext uri="{FF2B5EF4-FFF2-40B4-BE49-F238E27FC236}">
                  <a16:creationId xmlns:a16="http://schemas.microsoft.com/office/drawing/2014/main" id="{C6F9F9FE-9BC3-49AB-97F5-95E1E781D0F7}"/>
                </a:ext>
              </a:extLst>
            </p:cNvPr>
            <p:cNvSpPr txBox="1"/>
            <p:nvPr/>
          </p:nvSpPr>
          <p:spPr>
            <a:xfrm>
              <a:off x="7885474" y="2886066"/>
              <a:ext cx="176777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/>
                <a:t>Flugreisen</a:t>
              </a:r>
            </a:p>
          </p:txBody>
        </p:sp>
      </p:grpSp>
      <p:pic>
        <p:nvPicPr>
          <p:cNvPr id="104" name="Grafik 103" descr="Glühlampe">
            <a:extLst>
              <a:ext uri="{FF2B5EF4-FFF2-40B4-BE49-F238E27FC236}">
                <a16:creationId xmlns:a16="http://schemas.microsoft.com/office/drawing/2014/main" id="{D66D8734-5F7D-44FB-99D2-588F30510E0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5822" y="432141"/>
            <a:ext cx="629615" cy="629615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213C59D-E6CE-4124-9CE8-3595DD2C896E}"/>
              </a:ext>
            </a:extLst>
          </p:cNvPr>
          <p:cNvGrpSpPr/>
          <p:nvPr/>
        </p:nvGrpSpPr>
        <p:grpSpPr>
          <a:xfrm>
            <a:off x="354572" y="1772336"/>
            <a:ext cx="8233310" cy="2106970"/>
            <a:chOff x="354572" y="1772336"/>
            <a:chExt cx="8233310" cy="210697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74123011-469E-48B9-827F-EC853B3D2E04}"/>
                </a:ext>
              </a:extLst>
            </p:cNvPr>
            <p:cNvGrpSpPr/>
            <p:nvPr/>
          </p:nvGrpSpPr>
          <p:grpSpPr>
            <a:xfrm>
              <a:off x="354572" y="2230653"/>
              <a:ext cx="8233310" cy="1648653"/>
              <a:chOff x="497075" y="1435009"/>
              <a:chExt cx="8233310" cy="1648653"/>
            </a:xfrm>
          </p:grpSpPr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01D5B79C-2054-4E16-891C-4699A17D66D2}"/>
                  </a:ext>
                </a:extLst>
              </p:cNvPr>
              <p:cNvGrpSpPr/>
              <p:nvPr/>
            </p:nvGrpSpPr>
            <p:grpSpPr>
              <a:xfrm>
                <a:off x="2822871" y="1489316"/>
                <a:ext cx="5907514" cy="1583298"/>
                <a:chOff x="2917873" y="1465566"/>
                <a:chExt cx="5907514" cy="1583298"/>
              </a:xfrm>
            </p:grpSpPr>
            <p:sp>
              <p:nvSpPr>
                <p:cNvPr id="6" name="Textfeld 5">
                  <a:extLst>
                    <a:ext uri="{FF2B5EF4-FFF2-40B4-BE49-F238E27FC236}">
                      <a16:creationId xmlns:a16="http://schemas.microsoft.com/office/drawing/2014/main" id="{3F1EA7CB-1EBA-4989-801E-53AE890CFBCD}"/>
                    </a:ext>
                  </a:extLst>
                </p:cNvPr>
                <p:cNvSpPr txBox="1"/>
                <p:nvPr/>
              </p:nvSpPr>
              <p:spPr>
                <a:xfrm>
                  <a:off x="2936123" y="2679532"/>
                  <a:ext cx="55814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Unterstützung von Atom-/Kohlestrom ausgeschlossen </a:t>
                  </a:r>
                </a:p>
              </p:txBody>
            </p:sp>
            <p:sp>
              <p:nvSpPr>
                <p:cNvPr id="72" name="Textfeld 71">
                  <a:extLst>
                    <a:ext uri="{FF2B5EF4-FFF2-40B4-BE49-F238E27FC236}">
                      <a16:creationId xmlns:a16="http://schemas.microsoft.com/office/drawing/2014/main" id="{F4C7C619-2C2E-4D1D-8D95-2DD5C66DC1B2}"/>
                    </a:ext>
                  </a:extLst>
                </p:cNvPr>
                <p:cNvSpPr txBox="1"/>
                <p:nvPr/>
              </p:nvSpPr>
              <p:spPr>
                <a:xfrm>
                  <a:off x="2936999" y="2191349"/>
                  <a:ext cx="58883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Förderung neuer Anlagen für regenerative Energie</a:t>
                  </a:r>
                </a:p>
              </p:txBody>
            </p:sp>
            <p:sp>
              <p:nvSpPr>
                <p:cNvPr id="73" name="Textfeld 72">
                  <a:extLst>
                    <a:ext uri="{FF2B5EF4-FFF2-40B4-BE49-F238E27FC236}">
                      <a16:creationId xmlns:a16="http://schemas.microsoft.com/office/drawing/2014/main" id="{7CB8F131-8147-4B01-9C54-614BA75CBAFB}"/>
                    </a:ext>
                  </a:extLst>
                </p:cNvPr>
                <p:cNvSpPr txBox="1"/>
                <p:nvPr/>
              </p:nvSpPr>
              <p:spPr>
                <a:xfrm>
                  <a:off x="2917873" y="1465566"/>
                  <a:ext cx="588838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Garantie von </a:t>
                  </a:r>
                  <a:r>
                    <a:rPr lang="de-DE" i="1" dirty="0"/>
                    <a:t>physischem</a:t>
                  </a:r>
                  <a:r>
                    <a:rPr lang="de-DE" dirty="0"/>
                    <a:t> statt </a:t>
                  </a:r>
                  <a:r>
                    <a:rPr lang="de-DE" i="1" dirty="0"/>
                    <a:t>fiktivem</a:t>
                  </a:r>
                  <a:r>
                    <a:rPr lang="de-DE" dirty="0"/>
                    <a:t> Ökostrom </a:t>
                  </a:r>
                </a:p>
                <a:p>
                  <a:r>
                    <a:rPr lang="de-DE" dirty="0"/>
                    <a:t>     (= lediglich gekaufte Herkunftsnachweise)</a:t>
                  </a:r>
                </a:p>
              </p:txBody>
            </p:sp>
          </p:grpSp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70F0E491-CF62-4AAB-B7DF-AB16D341E6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7075" y="1435009"/>
                <a:ext cx="2345933" cy="1648653"/>
              </a:xfrm>
              <a:prstGeom prst="rect">
                <a:avLst/>
              </a:prstGeom>
            </p:spPr>
          </p:pic>
        </p:grp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ABE11D0F-EF5E-4FE5-AD91-9C301557A853}"/>
                </a:ext>
              </a:extLst>
            </p:cNvPr>
            <p:cNvSpPr txBox="1"/>
            <p:nvPr/>
          </p:nvSpPr>
          <p:spPr>
            <a:xfrm>
              <a:off x="469152" y="1772336"/>
              <a:ext cx="5201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/>
                <a:t>Strom aus 100% erneuerbaren Energiequellen 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94FA620-BD29-475B-8978-E7F68BFCFC42}"/>
              </a:ext>
            </a:extLst>
          </p:cNvPr>
          <p:cNvGrpSpPr/>
          <p:nvPr/>
        </p:nvGrpSpPr>
        <p:grpSpPr>
          <a:xfrm>
            <a:off x="727817" y="4309420"/>
            <a:ext cx="5965149" cy="2014497"/>
            <a:chOff x="727817" y="4309420"/>
            <a:chExt cx="5965149" cy="2014497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E05CE97-FA78-4D8C-85BC-BF1475B9BD5F}"/>
                </a:ext>
              </a:extLst>
            </p:cNvPr>
            <p:cNvSpPr txBox="1"/>
            <p:nvPr/>
          </p:nvSpPr>
          <p:spPr>
            <a:xfrm>
              <a:off x="727817" y="4845813"/>
              <a:ext cx="3776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Steckerleisten gegen Standby-Verluste</a:t>
              </a:r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7FC396C3-A5F6-4476-82D2-5456BB07152D}"/>
                </a:ext>
              </a:extLst>
            </p:cNvPr>
            <p:cNvGrpSpPr/>
            <p:nvPr/>
          </p:nvGrpSpPr>
          <p:grpSpPr>
            <a:xfrm>
              <a:off x="4839721" y="4499632"/>
              <a:ext cx="1853245" cy="1824285"/>
              <a:chOff x="4910972" y="4369007"/>
              <a:chExt cx="1853245" cy="1824285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3FFB50AB-4BE2-46A6-95A8-2AC666659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9932" y="4369007"/>
                <a:ext cx="1824285" cy="1824285"/>
              </a:xfrm>
              <a:prstGeom prst="rect">
                <a:avLst/>
              </a:prstGeom>
            </p:spPr>
          </p:pic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693CBFA9-7F38-4A3D-A83B-56A6D040B2E8}"/>
                  </a:ext>
                </a:extLst>
              </p:cNvPr>
              <p:cNvSpPr txBox="1"/>
              <p:nvPr/>
            </p:nvSpPr>
            <p:spPr>
              <a:xfrm>
                <a:off x="4910972" y="5810341"/>
                <a:ext cx="119973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/>
                  <a:t>Amazon.de</a:t>
                </a:r>
              </a:p>
            </p:txBody>
          </p:sp>
        </p:grp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49548802-75A2-4538-8C45-AB1AEF4B3EBC}"/>
                </a:ext>
              </a:extLst>
            </p:cNvPr>
            <p:cNvSpPr txBox="1"/>
            <p:nvPr/>
          </p:nvSpPr>
          <p:spPr>
            <a:xfrm>
              <a:off x="730629" y="5392034"/>
              <a:ext cx="3776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Verwendung von LEDs</a:t>
              </a: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1F143F28-1C7B-49EC-B7A7-C14540FD8416}"/>
                </a:ext>
              </a:extLst>
            </p:cNvPr>
            <p:cNvSpPr txBox="1"/>
            <p:nvPr/>
          </p:nvSpPr>
          <p:spPr>
            <a:xfrm>
              <a:off x="727817" y="5891433"/>
              <a:ext cx="3776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Sparsame Geräte A+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E0961BF5-9819-4B63-B9F4-E384714DA565}"/>
                </a:ext>
              </a:extLst>
            </p:cNvPr>
            <p:cNvSpPr txBox="1"/>
            <p:nvPr/>
          </p:nvSpPr>
          <p:spPr>
            <a:xfrm>
              <a:off x="727817" y="4309420"/>
              <a:ext cx="5201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/>
                <a:t>Sparsamer Umgang mit Strom</a:t>
              </a:r>
            </a:p>
          </p:txBody>
        </p: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8C131927-6557-4CF6-BB51-4E875AA5EE46}"/>
              </a:ext>
            </a:extLst>
          </p:cNvPr>
          <p:cNvGrpSpPr/>
          <p:nvPr/>
        </p:nvGrpSpPr>
        <p:grpSpPr>
          <a:xfrm>
            <a:off x="9835764" y="832470"/>
            <a:ext cx="2205814" cy="5290913"/>
            <a:chOff x="9835764" y="832470"/>
            <a:chExt cx="2205814" cy="5290913"/>
          </a:xfrm>
        </p:grpSpPr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E6885084-A8B9-42EC-AFD4-1A18DFB59A5B}"/>
                </a:ext>
              </a:extLst>
            </p:cNvPr>
            <p:cNvGrpSpPr/>
            <p:nvPr/>
          </p:nvGrpSpPr>
          <p:grpSpPr>
            <a:xfrm>
              <a:off x="9835764" y="832470"/>
              <a:ext cx="2205814" cy="5290913"/>
              <a:chOff x="9835764" y="832470"/>
              <a:chExt cx="2205814" cy="5290913"/>
            </a:xfrm>
          </p:grpSpPr>
          <p:grpSp>
            <p:nvGrpSpPr>
              <p:cNvPr id="85" name="Gruppieren 84">
                <a:extLst>
                  <a:ext uri="{FF2B5EF4-FFF2-40B4-BE49-F238E27FC236}">
                    <a16:creationId xmlns:a16="http://schemas.microsoft.com/office/drawing/2014/main" id="{82D7FE45-2FC1-43EB-B050-409D4740E985}"/>
                  </a:ext>
                </a:extLst>
              </p:cNvPr>
              <p:cNvGrpSpPr/>
              <p:nvPr/>
            </p:nvGrpSpPr>
            <p:grpSpPr>
              <a:xfrm>
                <a:off x="9835764" y="832470"/>
                <a:ext cx="2205814" cy="5290913"/>
                <a:chOff x="9835764" y="832470"/>
                <a:chExt cx="2205814" cy="5290913"/>
              </a:xfrm>
            </p:grpSpPr>
            <p:grpSp>
              <p:nvGrpSpPr>
                <p:cNvPr id="89" name="Gruppieren 88">
                  <a:extLst>
                    <a:ext uri="{FF2B5EF4-FFF2-40B4-BE49-F238E27FC236}">
                      <a16:creationId xmlns:a16="http://schemas.microsoft.com/office/drawing/2014/main" id="{08215D2E-DF12-44F6-8E8F-C16DAA8AFF14}"/>
                    </a:ext>
                  </a:extLst>
                </p:cNvPr>
                <p:cNvGrpSpPr/>
                <p:nvPr/>
              </p:nvGrpSpPr>
              <p:grpSpPr>
                <a:xfrm>
                  <a:off x="9835764" y="832470"/>
                  <a:ext cx="2205262" cy="5290913"/>
                  <a:chOff x="9847639" y="832470"/>
                  <a:chExt cx="2205262" cy="5290913"/>
                </a:xfrm>
              </p:grpSpPr>
              <p:grpSp>
                <p:nvGrpSpPr>
                  <p:cNvPr id="91" name="Gruppieren 90">
                    <a:extLst>
                      <a:ext uri="{FF2B5EF4-FFF2-40B4-BE49-F238E27FC236}">
                        <a16:creationId xmlns:a16="http://schemas.microsoft.com/office/drawing/2014/main" id="{56DE2014-5283-4CCE-984B-B4E559B30371}"/>
                      </a:ext>
                    </a:extLst>
                  </p:cNvPr>
                  <p:cNvGrpSpPr/>
                  <p:nvPr/>
                </p:nvGrpSpPr>
                <p:grpSpPr>
                  <a:xfrm>
                    <a:off x="11845634" y="832470"/>
                    <a:ext cx="207267" cy="5290913"/>
                    <a:chOff x="10610601" y="832470"/>
                    <a:chExt cx="207267" cy="5290913"/>
                  </a:xfrm>
                </p:grpSpPr>
                <p:cxnSp>
                  <p:nvCxnSpPr>
                    <p:cNvPr id="93" name="Gerade Verbindung mit Pfeil 92">
                      <a:extLst>
                        <a:ext uri="{FF2B5EF4-FFF2-40B4-BE49-F238E27FC236}">
                          <a16:creationId xmlns:a16="http://schemas.microsoft.com/office/drawing/2014/main" id="{9149CB8E-A965-497D-8FC2-845003CF57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806545" y="832470"/>
                      <a:ext cx="8136" cy="5290913"/>
                    </a:xfrm>
                    <a:prstGeom prst="straightConnector1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Gerader Verbinder 93">
                      <a:extLst>
                        <a:ext uri="{FF2B5EF4-FFF2-40B4-BE49-F238E27FC236}">
                          <a16:creationId xmlns:a16="http://schemas.microsoft.com/office/drawing/2014/main" id="{CD183BD7-AE66-43B8-BDA2-83A3772B0C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0601" y="1946587"/>
                      <a:ext cx="195944" cy="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Gerader Verbinder 94">
                      <a:extLst>
                        <a:ext uri="{FF2B5EF4-FFF2-40B4-BE49-F238E27FC236}">
                          <a16:creationId xmlns:a16="http://schemas.microsoft.com/office/drawing/2014/main" id="{C969F7D6-0126-4B6F-9BE1-A78CC3D18A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8737" y="4170904"/>
                      <a:ext cx="195944" cy="0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Gerader Verbinder 95">
                      <a:extLst>
                        <a:ext uri="{FF2B5EF4-FFF2-40B4-BE49-F238E27FC236}">
                          <a16:creationId xmlns:a16="http://schemas.microsoft.com/office/drawing/2014/main" id="{D40B2DCC-7033-47EE-97AB-86155C5007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729537"/>
                      <a:ext cx="106325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Gerader Verbinder 96">
                      <a:extLst>
                        <a:ext uri="{FF2B5EF4-FFF2-40B4-BE49-F238E27FC236}">
                          <a16:creationId xmlns:a16="http://schemas.microsoft.com/office/drawing/2014/main" id="{E6F00F40-B083-494F-8AB3-41D92CC022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276296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Gerader Verbinder 97">
                      <a:extLst>
                        <a:ext uri="{FF2B5EF4-FFF2-40B4-BE49-F238E27FC236}">
                          <a16:creationId xmlns:a16="http://schemas.microsoft.com/office/drawing/2014/main" id="{729CD9D5-EF8A-4B31-89BB-5F60DE482F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2801283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Gerader Verbinder 98">
                      <a:extLst>
                        <a:ext uri="{FF2B5EF4-FFF2-40B4-BE49-F238E27FC236}">
                          <a16:creationId xmlns:a16="http://schemas.microsoft.com/office/drawing/2014/main" id="{B27CC804-61C6-4C5F-80FF-7C8A8CBE61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711543" y="2405509"/>
                      <a:ext cx="95002" cy="2236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Gerader Verbinder 99">
                      <a:extLst>
                        <a:ext uri="{FF2B5EF4-FFF2-40B4-BE49-F238E27FC236}">
                          <a16:creationId xmlns:a16="http://schemas.microsoft.com/office/drawing/2014/main" id="{14E5D842-0323-4426-823D-A9EC55C1AA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537338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Gerader Verbinder 100">
                      <a:extLst>
                        <a:ext uri="{FF2B5EF4-FFF2-40B4-BE49-F238E27FC236}">
                          <a16:creationId xmlns:a16="http://schemas.microsoft.com/office/drawing/2014/main" id="{52738CFE-5F05-418E-8DFA-C63EBD1A6D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867047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Gerader Verbinder 101">
                      <a:extLst>
                        <a:ext uri="{FF2B5EF4-FFF2-40B4-BE49-F238E27FC236}">
                          <a16:creationId xmlns:a16="http://schemas.microsoft.com/office/drawing/2014/main" id="{D5AFAD97-DA83-45A2-986B-2F8240EAB9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392034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Gerader Verbinder 102">
                      <a:extLst>
                        <a:ext uri="{FF2B5EF4-FFF2-40B4-BE49-F238E27FC236}">
                          <a16:creationId xmlns:a16="http://schemas.microsoft.com/office/drawing/2014/main" id="{5F90795B-4F64-47FC-A004-2BB533CE0F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996260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2" name="Gerader Verbinder 91">
                    <a:extLst>
                      <a:ext uri="{FF2B5EF4-FFF2-40B4-BE49-F238E27FC236}">
                        <a16:creationId xmlns:a16="http://schemas.microsoft.com/office/drawing/2014/main" id="{AD9E0CDC-7F7C-4D72-BC3A-9B7D58D1E4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47639" y="5633167"/>
                    <a:ext cx="2190200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" name="Gerader Verbinder 89">
                  <a:extLst>
                    <a:ext uri="{FF2B5EF4-FFF2-40B4-BE49-F238E27FC236}">
                      <a16:creationId xmlns:a16="http://schemas.microsoft.com/office/drawing/2014/main" id="{32464AC6-50D9-4001-9CEE-A28B0A54B5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34701" y="1493345"/>
                  <a:ext cx="106877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uppieren 85">
                <a:extLst>
                  <a:ext uri="{FF2B5EF4-FFF2-40B4-BE49-F238E27FC236}">
                    <a16:creationId xmlns:a16="http://schemas.microsoft.com/office/drawing/2014/main" id="{EF674A94-AF61-48CC-8818-C43D2BD238EA}"/>
                  </a:ext>
                </a:extLst>
              </p:cNvPr>
              <p:cNvGrpSpPr/>
              <p:nvPr/>
            </p:nvGrpSpPr>
            <p:grpSpPr>
              <a:xfrm>
                <a:off x="11538394" y="1805052"/>
                <a:ext cx="412834" cy="2504963"/>
                <a:chOff x="11538394" y="1805052"/>
                <a:chExt cx="412834" cy="2504963"/>
              </a:xfrm>
            </p:grpSpPr>
            <p:sp>
              <p:nvSpPr>
                <p:cNvPr id="87" name="Textfeld 86">
                  <a:extLst>
                    <a:ext uri="{FF2B5EF4-FFF2-40B4-BE49-F238E27FC236}">
                      <a16:creationId xmlns:a16="http://schemas.microsoft.com/office/drawing/2014/main" id="{C31B789C-A654-41FB-BE30-80D3F3049681}"/>
                    </a:ext>
                  </a:extLst>
                </p:cNvPr>
                <p:cNvSpPr txBox="1"/>
                <p:nvPr/>
              </p:nvSpPr>
              <p:spPr>
                <a:xfrm>
                  <a:off x="11538394" y="1805052"/>
                  <a:ext cx="41283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10</a:t>
                  </a:r>
                </a:p>
              </p:txBody>
            </p:sp>
            <p:sp>
              <p:nvSpPr>
                <p:cNvPr id="88" name="Textfeld 87">
                  <a:extLst>
                    <a:ext uri="{FF2B5EF4-FFF2-40B4-BE49-F238E27FC236}">
                      <a16:creationId xmlns:a16="http://schemas.microsoft.com/office/drawing/2014/main" id="{190F8A6A-CE1E-4866-972B-C809D906A554}"/>
                    </a:ext>
                  </a:extLst>
                </p:cNvPr>
                <p:cNvSpPr txBox="1"/>
                <p:nvPr/>
              </p:nvSpPr>
              <p:spPr>
                <a:xfrm>
                  <a:off x="11609643" y="4022833"/>
                  <a:ext cx="265899" cy="287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5</a:t>
                  </a:r>
                </a:p>
              </p:txBody>
            </p:sp>
          </p:grpSp>
        </p:grpSp>
        <p:cxnSp>
          <p:nvCxnSpPr>
            <p:cNvPr id="137" name="Gerader Verbinder 136">
              <a:extLst>
                <a:ext uri="{FF2B5EF4-FFF2-40B4-BE49-F238E27FC236}">
                  <a16:creationId xmlns:a16="http://schemas.microsoft.com/office/drawing/2014/main" id="{07F83684-BEEF-490B-94B6-026E3C6E25C0}"/>
                </a:ext>
              </a:extLst>
            </p:cNvPr>
            <p:cNvCxnSpPr>
              <a:cxnSpLocks/>
            </p:cNvCxnSpPr>
            <p:nvPr/>
          </p:nvCxnSpPr>
          <p:spPr>
            <a:xfrm>
              <a:off x="9847639" y="1275550"/>
              <a:ext cx="21902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15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606B8BEC-D2FD-4AF8-9B1C-8A3F08F54DA0}"/>
              </a:ext>
            </a:extLst>
          </p:cNvPr>
          <p:cNvGrpSpPr/>
          <p:nvPr/>
        </p:nvGrpSpPr>
        <p:grpSpPr>
          <a:xfrm>
            <a:off x="302290" y="1478183"/>
            <a:ext cx="4764296" cy="4815450"/>
            <a:chOff x="5756984" y="409442"/>
            <a:chExt cx="6207302" cy="6039116"/>
          </a:xfrm>
        </p:grpSpPr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73BBAC5-CCBA-4050-88D9-B14D5811B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3882" y="409442"/>
              <a:ext cx="6090404" cy="6039116"/>
            </a:xfrm>
            <a:prstGeom prst="rect">
              <a:avLst/>
            </a:prstGeom>
          </p:spPr>
        </p:pic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19D135CC-6660-4A44-B633-80EE7E5D799D}"/>
                </a:ext>
              </a:extLst>
            </p:cNvPr>
            <p:cNvSpPr txBox="1"/>
            <p:nvPr/>
          </p:nvSpPr>
          <p:spPr>
            <a:xfrm>
              <a:off x="5756984" y="5960937"/>
              <a:ext cx="3466453" cy="30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Grafik: Viessmann Werke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70E08C6D-0AE0-4149-BD6C-4EC2C67BB6E5}"/>
              </a:ext>
            </a:extLst>
          </p:cNvPr>
          <p:cNvSpPr txBox="1"/>
          <p:nvPr/>
        </p:nvSpPr>
        <p:spPr>
          <a:xfrm>
            <a:off x="1158062" y="372264"/>
            <a:ext cx="6417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Klimafreundlich wohnen –</a:t>
            </a:r>
          </a:p>
          <a:p>
            <a:r>
              <a:rPr lang="de-DE" sz="2800" dirty="0"/>
              <a:t>Persönlicher Beitrag zur Wärmewende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1E8C6EF-E01D-4FFF-9704-AE6E1E186E21}"/>
              </a:ext>
            </a:extLst>
          </p:cNvPr>
          <p:cNvSpPr txBox="1"/>
          <p:nvPr/>
        </p:nvSpPr>
        <p:spPr>
          <a:xfrm>
            <a:off x="5339239" y="4111378"/>
            <a:ext cx="4023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Sparsamer Heizen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/>
              <a:t>Raumtemperatur max. 20°C</a:t>
            </a:r>
          </a:p>
          <a:p>
            <a:r>
              <a:rPr lang="de-DE" dirty="0"/>
              <a:t>      Intelligente Thermostate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6BA67A-3133-4915-AAFF-A62CFAA833BB}"/>
              </a:ext>
            </a:extLst>
          </p:cNvPr>
          <p:cNvSpPr txBox="1"/>
          <p:nvPr/>
        </p:nvSpPr>
        <p:spPr>
          <a:xfrm>
            <a:off x="4914612" y="5781705"/>
            <a:ext cx="458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Wenn nix geht: Emissionen kompensieren!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CF421F-B628-4164-B9CD-EE98FFDD5EF9}"/>
              </a:ext>
            </a:extLst>
          </p:cNvPr>
          <p:cNvSpPr txBox="1"/>
          <p:nvPr/>
        </p:nvSpPr>
        <p:spPr>
          <a:xfrm>
            <a:off x="5079817" y="1479658"/>
            <a:ext cx="4459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 Neubau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/>
              <a:t>Passivhaus (beste Isolierung) </a:t>
            </a:r>
          </a:p>
          <a:p>
            <a:r>
              <a:rPr lang="de-DE" dirty="0"/>
              <a:t>      mit Wärmepumpe und Fußbodenheizung</a:t>
            </a:r>
          </a:p>
          <a:p>
            <a:r>
              <a:rPr lang="de-DE" dirty="0"/>
              <a:t>      Bauweise: Holz statt Beton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E1A50669-10E6-4C58-BDE9-353D66104356}"/>
              </a:ext>
            </a:extLst>
          </p:cNvPr>
          <p:cNvGrpSpPr/>
          <p:nvPr/>
        </p:nvGrpSpPr>
        <p:grpSpPr>
          <a:xfrm>
            <a:off x="9824858" y="1274929"/>
            <a:ext cx="713726" cy="4848452"/>
            <a:chOff x="1500991" y="2254517"/>
            <a:chExt cx="517814" cy="2970627"/>
          </a:xfrm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1272EE59-29DC-4E81-8FAC-D1805A63CC45}"/>
                </a:ext>
              </a:extLst>
            </p:cNvPr>
            <p:cNvSpPr/>
            <p:nvPr/>
          </p:nvSpPr>
          <p:spPr>
            <a:xfrm>
              <a:off x="1500991" y="5082640"/>
              <a:ext cx="517814" cy="14250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8465D26A-AC02-494D-80A3-1E471544F9FF}"/>
                </a:ext>
              </a:extLst>
            </p:cNvPr>
            <p:cNvSpPr/>
            <p:nvPr/>
          </p:nvSpPr>
          <p:spPr>
            <a:xfrm>
              <a:off x="1500991" y="3906982"/>
              <a:ext cx="517814" cy="11776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4D36241E-B3A1-4AF4-9069-237DE4B3BDCC}"/>
                </a:ext>
              </a:extLst>
            </p:cNvPr>
            <p:cNvSpPr/>
            <p:nvPr/>
          </p:nvSpPr>
          <p:spPr>
            <a:xfrm>
              <a:off x="1500991" y="3429000"/>
              <a:ext cx="517814" cy="479961"/>
            </a:xfrm>
            <a:prstGeom prst="rect">
              <a:avLst/>
            </a:prstGeom>
            <a:solidFill>
              <a:srgbClr val="EC7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CD71E95F-5241-4117-941D-DDDE0CC417FF}"/>
                </a:ext>
              </a:extLst>
            </p:cNvPr>
            <p:cNvSpPr/>
            <p:nvPr/>
          </p:nvSpPr>
          <p:spPr>
            <a:xfrm>
              <a:off x="1500991" y="3283867"/>
              <a:ext cx="517814" cy="145133"/>
            </a:xfrm>
            <a:prstGeom prst="rect">
              <a:avLst/>
            </a:prstGeom>
            <a:solidFill>
              <a:srgbClr val="FF8D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E36EC38E-736F-4941-A574-BADA7D84BFC3}"/>
                </a:ext>
              </a:extLst>
            </p:cNvPr>
            <p:cNvSpPr/>
            <p:nvPr/>
          </p:nvSpPr>
          <p:spPr>
            <a:xfrm>
              <a:off x="1500991" y="2889011"/>
              <a:ext cx="517814" cy="394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1A5BA45F-3AD3-4FE3-8E2F-28B338A2DBF2}"/>
                </a:ext>
              </a:extLst>
            </p:cNvPr>
            <p:cNvSpPr/>
            <p:nvPr/>
          </p:nvSpPr>
          <p:spPr>
            <a:xfrm>
              <a:off x="1500991" y="2463324"/>
              <a:ext cx="517814" cy="4256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04CD9786-C454-42D8-89B3-3BF3BE8BF99B}"/>
                </a:ext>
              </a:extLst>
            </p:cNvPr>
            <p:cNvSpPr/>
            <p:nvPr/>
          </p:nvSpPr>
          <p:spPr>
            <a:xfrm>
              <a:off x="1500991" y="2254517"/>
              <a:ext cx="517814" cy="2078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AB2B0BA8-78F9-4DFD-B948-F66F06B7E10D}"/>
              </a:ext>
            </a:extLst>
          </p:cNvPr>
          <p:cNvGrpSpPr/>
          <p:nvPr/>
        </p:nvGrpSpPr>
        <p:grpSpPr>
          <a:xfrm>
            <a:off x="9958758" y="1304943"/>
            <a:ext cx="467661" cy="4852552"/>
            <a:chOff x="9958758" y="1304943"/>
            <a:chExt cx="467661" cy="4852552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143" name="Grafik 142" descr="Anzug">
              <a:extLst>
                <a:ext uri="{FF2B5EF4-FFF2-40B4-BE49-F238E27FC236}">
                  <a16:creationId xmlns:a16="http://schemas.microsoft.com/office/drawing/2014/main" id="{AEECC1CC-385A-441E-A6D7-0953246C7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90052" y="4517389"/>
              <a:ext cx="436367" cy="436367"/>
            </a:xfrm>
            <a:prstGeom prst="rect">
              <a:avLst/>
            </a:prstGeom>
          </p:spPr>
        </p:pic>
        <p:pic>
          <p:nvPicPr>
            <p:cNvPr id="144" name="Grafik 143" descr="Stadt">
              <a:extLst>
                <a:ext uri="{FF2B5EF4-FFF2-40B4-BE49-F238E27FC236}">
                  <a16:creationId xmlns:a16="http://schemas.microsoft.com/office/drawing/2014/main" id="{5D89BA03-535F-4A32-ADC7-647CF26DD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12795" y="5810341"/>
              <a:ext cx="347154" cy="347154"/>
            </a:xfrm>
            <a:prstGeom prst="rect">
              <a:avLst/>
            </a:prstGeom>
          </p:spPr>
        </p:pic>
        <p:pic>
          <p:nvPicPr>
            <p:cNvPr id="145" name="Grafik 144" descr="Burger und Getränk">
              <a:extLst>
                <a:ext uri="{FF2B5EF4-FFF2-40B4-BE49-F238E27FC236}">
                  <a16:creationId xmlns:a16="http://schemas.microsoft.com/office/drawing/2014/main" id="{B7FE86BF-957B-4CFE-8DC3-90FC79C2F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63973" y="3358065"/>
              <a:ext cx="429342" cy="429342"/>
            </a:xfrm>
            <a:prstGeom prst="rect">
              <a:avLst/>
            </a:prstGeom>
          </p:spPr>
        </p:pic>
        <p:pic>
          <p:nvPicPr>
            <p:cNvPr id="146" name="Grafik 145" descr="Auto">
              <a:extLst>
                <a:ext uri="{FF2B5EF4-FFF2-40B4-BE49-F238E27FC236}">
                  <a16:creationId xmlns:a16="http://schemas.microsoft.com/office/drawing/2014/main" id="{6250F264-DE0E-433A-8D9C-B57F1B55E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58758" y="2468975"/>
              <a:ext cx="408218" cy="408218"/>
            </a:xfrm>
            <a:prstGeom prst="rect">
              <a:avLst/>
            </a:prstGeom>
          </p:spPr>
        </p:pic>
        <p:pic>
          <p:nvPicPr>
            <p:cNvPr id="147" name="Grafik 146" descr="Flugzeug">
              <a:extLst>
                <a:ext uri="{FF2B5EF4-FFF2-40B4-BE49-F238E27FC236}">
                  <a16:creationId xmlns:a16="http://schemas.microsoft.com/office/drawing/2014/main" id="{CAA44301-DD56-4895-97A0-CAACAFA4D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10026103" y="2914314"/>
              <a:ext cx="310307" cy="310307"/>
            </a:xfrm>
            <a:prstGeom prst="rect">
              <a:avLst/>
            </a:prstGeom>
          </p:spPr>
        </p:pic>
        <p:pic>
          <p:nvPicPr>
            <p:cNvPr id="148" name="Grafik 147" descr="Thermometer">
              <a:extLst>
                <a:ext uri="{FF2B5EF4-FFF2-40B4-BE49-F238E27FC236}">
                  <a16:creationId xmlns:a16="http://schemas.microsoft.com/office/drawing/2014/main" id="{1434EC5A-552B-43A4-8F74-353D925CC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963142" y="1806406"/>
              <a:ext cx="399449" cy="399449"/>
            </a:xfrm>
            <a:prstGeom prst="rect">
              <a:avLst/>
            </a:prstGeom>
          </p:spPr>
        </p:pic>
        <p:pic>
          <p:nvPicPr>
            <p:cNvPr id="149" name="Grafik 148" descr="Glühlampe">
              <a:extLst>
                <a:ext uri="{FF2B5EF4-FFF2-40B4-BE49-F238E27FC236}">
                  <a16:creationId xmlns:a16="http://schemas.microsoft.com/office/drawing/2014/main" id="{0F74BB10-3B62-48DC-B3FE-CA19AA371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012795" y="1304943"/>
              <a:ext cx="296355" cy="296355"/>
            </a:xfrm>
            <a:prstGeom prst="rect">
              <a:avLst/>
            </a:prstGeom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9652905-CA46-4755-91E5-D051697388F0}"/>
              </a:ext>
            </a:extLst>
          </p:cNvPr>
          <p:cNvGrpSpPr/>
          <p:nvPr/>
        </p:nvGrpSpPr>
        <p:grpSpPr>
          <a:xfrm>
            <a:off x="8502227" y="159096"/>
            <a:ext cx="3596304" cy="5964290"/>
            <a:chOff x="8502227" y="159096"/>
            <a:chExt cx="3596304" cy="5964290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2073FD5D-5885-4D60-966E-66E716B508F1}"/>
                </a:ext>
              </a:extLst>
            </p:cNvPr>
            <p:cNvGrpSpPr/>
            <p:nvPr/>
          </p:nvGrpSpPr>
          <p:grpSpPr>
            <a:xfrm>
              <a:off x="10860292" y="2310510"/>
              <a:ext cx="713726" cy="3812876"/>
              <a:chOff x="1500991" y="2889011"/>
              <a:chExt cx="517814" cy="2336133"/>
            </a:xfrm>
          </p:grpSpPr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AC68B6E5-DB8C-461F-9FFA-72906681AB08}"/>
                  </a:ext>
                </a:extLst>
              </p:cNvPr>
              <p:cNvSpPr/>
              <p:nvPr/>
            </p:nvSpPr>
            <p:spPr>
              <a:xfrm>
                <a:off x="1500991" y="5082640"/>
                <a:ext cx="517814" cy="14250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F7025C5F-E09C-4033-9D44-27FD4639A1B3}"/>
                  </a:ext>
                </a:extLst>
              </p:cNvPr>
              <p:cNvSpPr/>
              <p:nvPr/>
            </p:nvSpPr>
            <p:spPr>
              <a:xfrm>
                <a:off x="1500991" y="3906982"/>
                <a:ext cx="517814" cy="117763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CA5A66E3-6224-4FDA-A99B-8D7D590FB671}"/>
                  </a:ext>
                </a:extLst>
              </p:cNvPr>
              <p:cNvSpPr/>
              <p:nvPr/>
            </p:nvSpPr>
            <p:spPr>
              <a:xfrm>
                <a:off x="1500991" y="3429000"/>
                <a:ext cx="517814" cy="479961"/>
              </a:xfrm>
              <a:prstGeom prst="rect">
                <a:avLst/>
              </a:prstGeom>
              <a:solidFill>
                <a:srgbClr val="EC7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C5DFAC1B-C3B6-4117-862D-5398B90AC03D}"/>
                  </a:ext>
                </a:extLst>
              </p:cNvPr>
              <p:cNvSpPr/>
              <p:nvPr/>
            </p:nvSpPr>
            <p:spPr>
              <a:xfrm>
                <a:off x="1500991" y="3283867"/>
                <a:ext cx="517814" cy="145133"/>
              </a:xfrm>
              <a:prstGeom prst="rect">
                <a:avLst/>
              </a:prstGeom>
              <a:solidFill>
                <a:srgbClr val="FF8D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6CEE2BE3-324B-4C22-8BE0-079322F08017}"/>
                  </a:ext>
                </a:extLst>
              </p:cNvPr>
              <p:cNvSpPr/>
              <p:nvPr/>
            </p:nvSpPr>
            <p:spPr>
              <a:xfrm>
                <a:off x="1500991" y="2889011"/>
                <a:ext cx="517814" cy="39485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3" name="Pfeil: nach unten 52">
              <a:extLst>
                <a:ext uri="{FF2B5EF4-FFF2-40B4-BE49-F238E27FC236}">
                  <a16:creationId xmlns:a16="http://schemas.microsoft.com/office/drawing/2014/main" id="{A61EF6F4-FEA0-4B5D-95FE-B84217979F3F}"/>
                </a:ext>
              </a:extLst>
            </p:cNvPr>
            <p:cNvSpPr/>
            <p:nvPr/>
          </p:nvSpPr>
          <p:spPr>
            <a:xfrm>
              <a:off x="11117511" y="1626639"/>
              <a:ext cx="236754" cy="683865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174" name="Gruppieren 173">
              <a:extLst>
                <a:ext uri="{FF2B5EF4-FFF2-40B4-BE49-F238E27FC236}">
                  <a16:creationId xmlns:a16="http://schemas.microsoft.com/office/drawing/2014/main" id="{FE369953-6CCF-4D30-9BCF-AF9389DC9FC2}"/>
                </a:ext>
              </a:extLst>
            </p:cNvPr>
            <p:cNvGrpSpPr/>
            <p:nvPr/>
          </p:nvGrpSpPr>
          <p:grpSpPr>
            <a:xfrm>
              <a:off x="8502227" y="159096"/>
              <a:ext cx="3596304" cy="830997"/>
              <a:chOff x="8342573" y="173610"/>
              <a:chExt cx="3596304" cy="830997"/>
            </a:xfrm>
          </p:grpSpPr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E215EC9F-3FE0-49DF-9408-7023734A1670}"/>
                  </a:ext>
                </a:extLst>
              </p:cNvPr>
              <p:cNvSpPr txBox="1"/>
              <p:nvPr/>
            </p:nvSpPr>
            <p:spPr>
              <a:xfrm>
                <a:off x="9055810" y="173610"/>
                <a:ext cx="28830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Bilanz:</a:t>
                </a:r>
              </a:p>
              <a:p>
                <a:r>
                  <a:rPr lang="de-DE" sz="2400" dirty="0"/>
                  <a:t>1,6 t → 0 t    (-100%) </a:t>
                </a:r>
              </a:p>
            </p:txBody>
          </p:sp>
          <p:pic>
            <p:nvPicPr>
              <p:cNvPr id="173" name="Grafik 172" descr="Fußabdrücke">
                <a:extLst>
                  <a:ext uri="{FF2B5EF4-FFF2-40B4-BE49-F238E27FC236}">
                    <a16:creationId xmlns:a16="http://schemas.microsoft.com/office/drawing/2014/main" id="{84D2BB33-1C64-41F4-8D52-671AA6304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342573" y="311679"/>
                <a:ext cx="646331" cy="646331"/>
              </a:xfrm>
              <a:prstGeom prst="rect">
                <a:avLst/>
              </a:prstGeom>
            </p:spPr>
          </p:pic>
        </p:grpSp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38B6D7F0-C714-47CC-8D0E-859238538879}"/>
              </a:ext>
            </a:extLst>
          </p:cNvPr>
          <p:cNvSpPr/>
          <p:nvPr/>
        </p:nvSpPr>
        <p:spPr>
          <a:xfrm>
            <a:off x="5043698" y="2677567"/>
            <a:ext cx="4459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B Bestandsimmobilie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/>
              <a:t>Isolieren, Heizung tauschen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5FF426C-D3E0-4A9B-B10F-2C7B4BDB0B6A}"/>
              </a:ext>
            </a:extLst>
          </p:cNvPr>
          <p:cNvSpPr/>
          <p:nvPr/>
        </p:nvSpPr>
        <p:spPr>
          <a:xfrm>
            <a:off x="5066586" y="3365086"/>
            <a:ext cx="3904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C Gemietete Immobilie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/>
              <a:t>Vermieter auf Sanierung ansprechen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272413F-6BCC-440E-AE7D-8E86AA2D7E15}"/>
              </a:ext>
            </a:extLst>
          </p:cNvPr>
          <p:cNvSpPr/>
          <p:nvPr/>
        </p:nvSpPr>
        <p:spPr>
          <a:xfrm>
            <a:off x="5336123" y="5004672"/>
            <a:ext cx="2895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Quadratmeter-Zahl pro Kopf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/>
              <a:t>max. 30m</a:t>
            </a:r>
            <a:r>
              <a:rPr lang="de-DE" baseline="30000" dirty="0"/>
              <a:t>2</a:t>
            </a:r>
            <a:r>
              <a:rPr lang="de-DE" dirty="0"/>
              <a:t>/Person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de-DE" dirty="0"/>
          </a:p>
        </p:txBody>
      </p:sp>
      <p:pic>
        <p:nvPicPr>
          <p:cNvPr id="77" name="Grafik 76" descr="Thermometer">
            <a:extLst>
              <a:ext uri="{FF2B5EF4-FFF2-40B4-BE49-F238E27FC236}">
                <a16:creationId xmlns:a16="http://schemas.microsoft.com/office/drawing/2014/main" id="{323D94D4-9F34-483A-8128-20986BAB2D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5789" y="476931"/>
            <a:ext cx="744772" cy="744772"/>
          </a:xfrm>
          <a:prstGeom prst="rect">
            <a:avLst/>
          </a:prstGeom>
        </p:spPr>
      </p:pic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C07C68C4-BBC8-416D-995D-B265244E0A2F}"/>
              </a:ext>
            </a:extLst>
          </p:cNvPr>
          <p:cNvGrpSpPr/>
          <p:nvPr/>
        </p:nvGrpSpPr>
        <p:grpSpPr>
          <a:xfrm>
            <a:off x="9835764" y="832470"/>
            <a:ext cx="2205814" cy="5290913"/>
            <a:chOff x="9835764" y="832470"/>
            <a:chExt cx="2205814" cy="5290913"/>
          </a:xfrm>
        </p:grpSpPr>
        <p:grpSp>
          <p:nvGrpSpPr>
            <p:cNvPr id="152" name="Gruppieren 151">
              <a:extLst>
                <a:ext uri="{FF2B5EF4-FFF2-40B4-BE49-F238E27FC236}">
                  <a16:creationId xmlns:a16="http://schemas.microsoft.com/office/drawing/2014/main" id="{FB0771B7-879E-4A03-A9DA-F5512D1AD73C}"/>
                </a:ext>
              </a:extLst>
            </p:cNvPr>
            <p:cNvGrpSpPr/>
            <p:nvPr/>
          </p:nvGrpSpPr>
          <p:grpSpPr>
            <a:xfrm>
              <a:off x="9835764" y="832470"/>
              <a:ext cx="2205814" cy="5290913"/>
              <a:chOff x="9835764" y="832470"/>
              <a:chExt cx="2205814" cy="5290913"/>
            </a:xfrm>
          </p:grpSpPr>
          <p:grpSp>
            <p:nvGrpSpPr>
              <p:cNvPr id="154" name="Gruppieren 153">
                <a:extLst>
                  <a:ext uri="{FF2B5EF4-FFF2-40B4-BE49-F238E27FC236}">
                    <a16:creationId xmlns:a16="http://schemas.microsoft.com/office/drawing/2014/main" id="{C655E6A5-1D32-4122-B2C6-6D66CA96C5A1}"/>
                  </a:ext>
                </a:extLst>
              </p:cNvPr>
              <p:cNvGrpSpPr/>
              <p:nvPr/>
            </p:nvGrpSpPr>
            <p:grpSpPr>
              <a:xfrm>
                <a:off x="9835764" y="832470"/>
                <a:ext cx="2205814" cy="5290913"/>
                <a:chOff x="9835764" y="832470"/>
                <a:chExt cx="2205814" cy="5290913"/>
              </a:xfrm>
            </p:grpSpPr>
            <p:grpSp>
              <p:nvGrpSpPr>
                <p:cNvPr id="158" name="Gruppieren 157">
                  <a:extLst>
                    <a:ext uri="{FF2B5EF4-FFF2-40B4-BE49-F238E27FC236}">
                      <a16:creationId xmlns:a16="http://schemas.microsoft.com/office/drawing/2014/main" id="{EBBB1954-5595-4B83-9C24-C4368C7609B9}"/>
                    </a:ext>
                  </a:extLst>
                </p:cNvPr>
                <p:cNvGrpSpPr/>
                <p:nvPr/>
              </p:nvGrpSpPr>
              <p:grpSpPr>
                <a:xfrm>
                  <a:off x="9835764" y="832470"/>
                  <a:ext cx="2205262" cy="5290913"/>
                  <a:chOff x="9847639" y="832470"/>
                  <a:chExt cx="2205262" cy="5290913"/>
                </a:xfrm>
              </p:grpSpPr>
              <p:grpSp>
                <p:nvGrpSpPr>
                  <p:cNvPr id="160" name="Gruppieren 159">
                    <a:extLst>
                      <a:ext uri="{FF2B5EF4-FFF2-40B4-BE49-F238E27FC236}">
                        <a16:creationId xmlns:a16="http://schemas.microsoft.com/office/drawing/2014/main" id="{7A971358-6B32-450E-BDED-87A4A64B493E}"/>
                      </a:ext>
                    </a:extLst>
                  </p:cNvPr>
                  <p:cNvGrpSpPr/>
                  <p:nvPr/>
                </p:nvGrpSpPr>
                <p:grpSpPr>
                  <a:xfrm>
                    <a:off x="11845634" y="832470"/>
                    <a:ext cx="207267" cy="5290913"/>
                    <a:chOff x="10610601" y="832470"/>
                    <a:chExt cx="207267" cy="5290913"/>
                  </a:xfrm>
                </p:grpSpPr>
                <p:cxnSp>
                  <p:nvCxnSpPr>
                    <p:cNvPr id="162" name="Gerade Verbindung mit Pfeil 161">
                      <a:extLst>
                        <a:ext uri="{FF2B5EF4-FFF2-40B4-BE49-F238E27FC236}">
                          <a16:creationId xmlns:a16="http://schemas.microsoft.com/office/drawing/2014/main" id="{388C42FE-0BC4-4F3F-BAE9-529AED6FBF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806545" y="832470"/>
                      <a:ext cx="8136" cy="5290913"/>
                    </a:xfrm>
                    <a:prstGeom prst="straightConnector1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Gerader Verbinder 162">
                      <a:extLst>
                        <a:ext uri="{FF2B5EF4-FFF2-40B4-BE49-F238E27FC236}">
                          <a16:creationId xmlns:a16="http://schemas.microsoft.com/office/drawing/2014/main" id="{E27CE01F-2E39-49D9-BD2D-19383C85ED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0601" y="1946587"/>
                      <a:ext cx="195944" cy="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Gerader Verbinder 163">
                      <a:extLst>
                        <a:ext uri="{FF2B5EF4-FFF2-40B4-BE49-F238E27FC236}">
                          <a16:creationId xmlns:a16="http://schemas.microsoft.com/office/drawing/2014/main" id="{18D5F1BF-2FEC-44F8-8383-624DB91C5C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8737" y="4170904"/>
                      <a:ext cx="195944" cy="0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Gerader Verbinder 164">
                      <a:extLst>
                        <a:ext uri="{FF2B5EF4-FFF2-40B4-BE49-F238E27FC236}">
                          <a16:creationId xmlns:a16="http://schemas.microsoft.com/office/drawing/2014/main" id="{C972A24B-DC28-4F5E-A588-0609A1BAC2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729537"/>
                      <a:ext cx="106325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Gerader Verbinder 165">
                      <a:extLst>
                        <a:ext uri="{FF2B5EF4-FFF2-40B4-BE49-F238E27FC236}">
                          <a16:creationId xmlns:a16="http://schemas.microsoft.com/office/drawing/2014/main" id="{77DBA3B0-958E-4A91-95E8-B579BA23A2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276296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Gerader Verbinder 166">
                      <a:extLst>
                        <a:ext uri="{FF2B5EF4-FFF2-40B4-BE49-F238E27FC236}">
                          <a16:creationId xmlns:a16="http://schemas.microsoft.com/office/drawing/2014/main" id="{EFBB9369-8955-4B90-91D7-8069E391B0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2801283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Gerader Verbinder 167">
                      <a:extLst>
                        <a:ext uri="{FF2B5EF4-FFF2-40B4-BE49-F238E27FC236}">
                          <a16:creationId xmlns:a16="http://schemas.microsoft.com/office/drawing/2014/main" id="{8095D257-CD28-4B3B-97E0-FC4DAAD677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711543" y="2405509"/>
                      <a:ext cx="95002" cy="2236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Gerader Verbinder 168">
                      <a:extLst>
                        <a:ext uri="{FF2B5EF4-FFF2-40B4-BE49-F238E27FC236}">
                          <a16:creationId xmlns:a16="http://schemas.microsoft.com/office/drawing/2014/main" id="{953FF2BA-C369-47D7-B570-79EA02A799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537338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Gerader Verbinder 169">
                      <a:extLst>
                        <a:ext uri="{FF2B5EF4-FFF2-40B4-BE49-F238E27FC236}">
                          <a16:creationId xmlns:a16="http://schemas.microsoft.com/office/drawing/2014/main" id="{8F083619-90F0-40B2-B156-8AA6A131F1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867047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Gerader Verbinder 170">
                      <a:extLst>
                        <a:ext uri="{FF2B5EF4-FFF2-40B4-BE49-F238E27FC236}">
                          <a16:creationId xmlns:a16="http://schemas.microsoft.com/office/drawing/2014/main" id="{1FAB4CC9-FE60-4159-8982-A1B01CEA19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392034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Gerader Verbinder 171">
                      <a:extLst>
                        <a:ext uri="{FF2B5EF4-FFF2-40B4-BE49-F238E27FC236}">
                          <a16:creationId xmlns:a16="http://schemas.microsoft.com/office/drawing/2014/main" id="{8D5F0D27-96D7-4D02-93A4-6FBDCF4C09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996260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1" name="Gerader Verbinder 160">
                    <a:extLst>
                      <a:ext uri="{FF2B5EF4-FFF2-40B4-BE49-F238E27FC236}">
                        <a16:creationId xmlns:a16="http://schemas.microsoft.com/office/drawing/2014/main" id="{D80108F5-7E29-4CC9-95C4-ED5CAC887C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47639" y="5618653"/>
                    <a:ext cx="2190200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9" name="Gerader Verbinder 158">
                  <a:extLst>
                    <a:ext uri="{FF2B5EF4-FFF2-40B4-BE49-F238E27FC236}">
                      <a16:creationId xmlns:a16="http://schemas.microsoft.com/office/drawing/2014/main" id="{12FE7376-BE38-4507-9834-45DB4CF0E4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34701" y="1493345"/>
                  <a:ext cx="106877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uppieren 154">
                <a:extLst>
                  <a:ext uri="{FF2B5EF4-FFF2-40B4-BE49-F238E27FC236}">
                    <a16:creationId xmlns:a16="http://schemas.microsoft.com/office/drawing/2014/main" id="{BCD892B5-38D2-4605-8178-1458983BF0D3}"/>
                  </a:ext>
                </a:extLst>
              </p:cNvPr>
              <p:cNvGrpSpPr/>
              <p:nvPr/>
            </p:nvGrpSpPr>
            <p:grpSpPr>
              <a:xfrm>
                <a:off x="11538394" y="1805052"/>
                <a:ext cx="412834" cy="2504963"/>
                <a:chOff x="11538394" y="1805052"/>
                <a:chExt cx="412834" cy="2504963"/>
              </a:xfrm>
            </p:grpSpPr>
            <p:sp>
              <p:nvSpPr>
                <p:cNvPr id="156" name="Textfeld 155">
                  <a:extLst>
                    <a:ext uri="{FF2B5EF4-FFF2-40B4-BE49-F238E27FC236}">
                      <a16:creationId xmlns:a16="http://schemas.microsoft.com/office/drawing/2014/main" id="{FD013D5A-1DCF-428B-A346-EC68128B3690}"/>
                    </a:ext>
                  </a:extLst>
                </p:cNvPr>
                <p:cNvSpPr txBox="1"/>
                <p:nvPr/>
              </p:nvSpPr>
              <p:spPr>
                <a:xfrm>
                  <a:off x="11538394" y="1805052"/>
                  <a:ext cx="41283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10</a:t>
                  </a:r>
                </a:p>
              </p:txBody>
            </p:sp>
            <p:sp>
              <p:nvSpPr>
                <p:cNvPr id="157" name="Textfeld 156">
                  <a:extLst>
                    <a:ext uri="{FF2B5EF4-FFF2-40B4-BE49-F238E27FC236}">
                      <a16:creationId xmlns:a16="http://schemas.microsoft.com/office/drawing/2014/main" id="{BC55773A-A921-4448-948E-306F16D69F54}"/>
                    </a:ext>
                  </a:extLst>
                </p:cNvPr>
                <p:cNvSpPr txBox="1"/>
                <p:nvPr/>
              </p:nvSpPr>
              <p:spPr>
                <a:xfrm>
                  <a:off x="11609643" y="4022833"/>
                  <a:ext cx="265899" cy="287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5</a:t>
                  </a:r>
                </a:p>
              </p:txBody>
            </p:sp>
          </p:grpSp>
        </p:grpSp>
        <p:cxnSp>
          <p:nvCxnSpPr>
            <p:cNvPr id="153" name="Gerader Verbinder 152">
              <a:extLst>
                <a:ext uri="{FF2B5EF4-FFF2-40B4-BE49-F238E27FC236}">
                  <a16:creationId xmlns:a16="http://schemas.microsoft.com/office/drawing/2014/main" id="{00136776-B8A1-49CC-915D-526A10DB48F3}"/>
                </a:ext>
              </a:extLst>
            </p:cNvPr>
            <p:cNvCxnSpPr>
              <a:cxnSpLocks/>
            </p:cNvCxnSpPr>
            <p:nvPr/>
          </p:nvCxnSpPr>
          <p:spPr>
            <a:xfrm>
              <a:off x="9847639" y="1275550"/>
              <a:ext cx="21902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13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4B806D-D2DF-4786-B421-DA097B3D9444}"/>
              </a:ext>
            </a:extLst>
          </p:cNvPr>
          <p:cNvSpPr txBox="1"/>
          <p:nvPr/>
        </p:nvSpPr>
        <p:spPr>
          <a:xfrm>
            <a:off x="1135801" y="311679"/>
            <a:ext cx="6269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Klimafreundlich verreisen –</a:t>
            </a:r>
          </a:p>
          <a:p>
            <a:r>
              <a:rPr lang="de-DE" sz="2800" dirty="0"/>
              <a:t>persönlicher Beitrag zur Verkehrswende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C71F33BB-5A03-4766-BDDE-E39BE5D93E8F}"/>
              </a:ext>
            </a:extLst>
          </p:cNvPr>
          <p:cNvGrpSpPr/>
          <p:nvPr/>
        </p:nvGrpSpPr>
        <p:grpSpPr>
          <a:xfrm>
            <a:off x="9824858" y="1274929"/>
            <a:ext cx="713726" cy="4848452"/>
            <a:chOff x="1500991" y="2254517"/>
            <a:chExt cx="517814" cy="2970627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6A175938-5DDB-47EB-9AC8-8FCCF12405EA}"/>
                </a:ext>
              </a:extLst>
            </p:cNvPr>
            <p:cNvSpPr/>
            <p:nvPr/>
          </p:nvSpPr>
          <p:spPr>
            <a:xfrm>
              <a:off x="1500991" y="5082640"/>
              <a:ext cx="517814" cy="14250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AE51791A-6395-4CEF-9A2C-06346366759D}"/>
                </a:ext>
              </a:extLst>
            </p:cNvPr>
            <p:cNvSpPr/>
            <p:nvPr/>
          </p:nvSpPr>
          <p:spPr>
            <a:xfrm>
              <a:off x="1500991" y="3906982"/>
              <a:ext cx="517814" cy="11776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32C7CB05-4CAB-4198-B2C0-64612BFBF868}"/>
                </a:ext>
              </a:extLst>
            </p:cNvPr>
            <p:cNvSpPr/>
            <p:nvPr/>
          </p:nvSpPr>
          <p:spPr>
            <a:xfrm>
              <a:off x="1500991" y="3429000"/>
              <a:ext cx="517814" cy="479961"/>
            </a:xfrm>
            <a:prstGeom prst="rect">
              <a:avLst/>
            </a:prstGeom>
            <a:solidFill>
              <a:srgbClr val="EC7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929E755F-CE04-4174-A161-8E3745D47097}"/>
                </a:ext>
              </a:extLst>
            </p:cNvPr>
            <p:cNvSpPr/>
            <p:nvPr/>
          </p:nvSpPr>
          <p:spPr>
            <a:xfrm>
              <a:off x="1500991" y="3283867"/>
              <a:ext cx="517814" cy="145133"/>
            </a:xfrm>
            <a:prstGeom prst="rect">
              <a:avLst/>
            </a:prstGeom>
            <a:solidFill>
              <a:srgbClr val="FF8D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FA0687A8-7131-4D28-8C44-509841850AA0}"/>
                </a:ext>
              </a:extLst>
            </p:cNvPr>
            <p:cNvSpPr/>
            <p:nvPr/>
          </p:nvSpPr>
          <p:spPr>
            <a:xfrm>
              <a:off x="1500991" y="2889011"/>
              <a:ext cx="517814" cy="394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5A220AEF-906F-4C20-9EB1-0D3396146FA5}"/>
                </a:ext>
              </a:extLst>
            </p:cNvPr>
            <p:cNvSpPr/>
            <p:nvPr/>
          </p:nvSpPr>
          <p:spPr>
            <a:xfrm>
              <a:off x="1500991" y="2463324"/>
              <a:ext cx="517814" cy="4256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374082B0-24D7-43F3-A1F6-DF6F72A6C439}"/>
                </a:ext>
              </a:extLst>
            </p:cNvPr>
            <p:cNvSpPr/>
            <p:nvPr/>
          </p:nvSpPr>
          <p:spPr>
            <a:xfrm>
              <a:off x="1500991" y="2254517"/>
              <a:ext cx="517814" cy="2078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0A1C2237-FDD6-4B4C-AD07-2638C7E01119}"/>
              </a:ext>
            </a:extLst>
          </p:cNvPr>
          <p:cNvGrpSpPr/>
          <p:nvPr/>
        </p:nvGrpSpPr>
        <p:grpSpPr>
          <a:xfrm>
            <a:off x="9958758" y="1304943"/>
            <a:ext cx="467661" cy="4852552"/>
            <a:chOff x="9958758" y="1304943"/>
            <a:chExt cx="467661" cy="4852552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141" name="Grafik 140" descr="Anzug">
              <a:extLst>
                <a:ext uri="{FF2B5EF4-FFF2-40B4-BE49-F238E27FC236}">
                  <a16:creationId xmlns:a16="http://schemas.microsoft.com/office/drawing/2014/main" id="{2FFB03C6-7BC6-43DF-9BC3-7DFBDE476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90052" y="4517389"/>
              <a:ext cx="436367" cy="436367"/>
            </a:xfrm>
            <a:prstGeom prst="rect">
              <a:avLst/>
            </a:prstGeom>
          </p:spPr>
        </p:pic>
        <p:pic>
          <p:nvPicPr>
            <p:cNvPr id="142" name="Grafik 141" descr="Stadt">
              <a:extLst>
                <a:ext uri="{FF2B5EF4-FFF2-40B4-BE49-F238E27FC236}">
                  <a16:creationId xmlns:a16="http://schemas.microsoft.com/office/drawing/2014/main" id="{3BD2855D-0033-4C6F-BB94-581306A4F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12795" y="5810341"/>
              <a:ext cx="347154" cy="347154"/>
            </a:xfrm>
            <a:prstGeom prst="rect">
              <a:avLst/>
            </a:prstGeom>
          </p:spPr>
        </p:pic>
        <p:pic>
          <p:nvPicPr>
            <p:cNvPr id="143" name="Grafik 142" descr="Burger und Getränk">
              <a:extLst>
                <a:ext uri="{FF2B5EF4-FFF2-40B4-BE49-F238E27FC236}">
                  <a16:creationId xmlns:a16="http://schemas.microsoft.com/office/drawing/2014/main" id="{17C24D61-4879-4D89-BE64-084BB2D29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63973" y="3358065"/>
              <a:ext cx="429342" cy="429342"/>
            </a:xfrm>
            <a:prstGeom prst="rect">
              <a:avLst/>
            </a:prstGeom>
          </p:spPr>
        </p:pic>
        <p:pic>
          <p:nvPicPr>
            <p:cNvPr id="144" name="Grafik 143" descr="Auto">
              <a:extLst>
                <a:ext uri="{FF2B5EF4-FFF2-40B4-BE49-F238E27FC236}">
                  <a16:creationId xmlns:a16="http://schemas.microsoft.com/office/drawing/2014/main" id="{3F84E92C-9813-4826-8FE2-28F215267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58758" y="2468975"/>
              <a:ext cx="408218" cy="408218"/>
            </a:xfrm>
            <a:prstGeom prst="rect">
              <a:avLst/>
            </a:prstGeom>
          </p:spPr>
        </p:pic>
        <p:pic>
          <p:nvPicPr>
            <p:cNvPr id="145" name="Grafik 144" descr="Flugzeug">
              <a:extLst>
                <a:ext uri="{FF2B5EF4-FFF2-40B4-BE49-F238E27FC236}">
                  <a16:creationId xmlns:a16="http://schemas.microsoft.com/office/drawing/2014/main" id="{687501BD-4EA5-4E85-B110-366E91512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10026103" y="2914314"/>
              <a:ext cx="310307" cy="310307"/>
            </a:xfrm>
            <a:prstGeom prst="rect">
              <a:avLst/>
            </a:prstGeom>
          </p:spPr>
        </p:pic>
        <p:pic>
          <p:nvPicPr>
            <p:cNvPr id="146" name="Grafik 145" descr="Thermometer">
              <a:extLst>
                <a:ext uri="{FF2B5EF4-FFF2-40B4-BE49-F238E27FC236}">
                  <a16:creationId xmlns:a16="http://schemas.microsoft.com/office/drawing/2014/main" id="{AA6C618E-DAF9-401E-8926-E28FAFB14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963142" y="1806406"/>
              <a:ext cx="399449" cy="399449"/>
            </a:xfrm>
            <a:prstGeom prst="rect">
              <a:avLst/>
            </a:prstGeom>
          </p:spPr>
        </p:pic>
        <p:pic>
          <p:nvPicPr>
            <p:cNvPr id="147" name="Grafik 146" descr="Glühlampe">
              <a:extLst>
                <a:ext uri="{FF2B5EF4-FFF2-40B4-BE49-F238E27FC236}">
                  <a16:creationId xmlns:a16="http://schemas.microsoft.com/office/drawing/2014/main" id="{A1376FB8-1693-4A95-93B1-0C3E90186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012795" y="1304943"/>
              <a:ext cx="296355" cy="296355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0429488-DDB4-4398-A2A3-621CA8345AAA}"/>
              </a:ext>
            </a:extLst>
          </p:cNvPr>
          <p:cNvGrpSpPr/>
          <p:nvPr/>
        </p:nvGrpSpPr>
        <p:grpSpPr>
          <a:xfrm>
            <a:off x="8499589" y="275242"/>
            <a:ext cx="3566289" cy="5848151"/>
            <a:chOff x="8499589" y="275242"/>
            <a:chExt cx="3566289" cy="5848151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07381B84-7560-40D4-ADD6-FC951A93BDF4}"/>
                </a:ext>
              </a:extLst>
            </p:cNvPr>
            <p:cNvGrpSpPr/>
            <p:nvPr/>
          </p:nvGrpSpPr>
          <p:grpSpPr>
            <a:xfrm>
              <a:off x="10860292" y="2548514"/>
              <a:ext cx="713726" cy="3574879"/>
              <a:chOff x="1500991" y="3034834"/>
              <a:chExt cx="517814" cy="2190310"/>
            </a:xfrm>
          </p:grpSpPr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280B91D2-D092-4974-A51B-4F0F2B674ECD}"/>
                  </a:ext>
                </a:extLst>
              </p:cNvPr>
              <p:cNvSpPr/>
              <p:nvPr/>
            </p:nvSpPr>
            <p:spPr>
              <a:xfrm>
                <a:off x="1500991" y="5082640"/>
                <a:ext cx="517814" cy="14250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2B795CE8-6C60-48B7-8C9A-9B431F312221}"/>
                  </a:ext>
                </a:extLst>
              </p:cNvPr>
              <p:cNvSpPr/>
              <p:nvPr/>
            </p:nvSpPr>
            <p:spPr>
              <a:xfrm>
                <a:off x="1500991" y="3906982"/>
                <a:ext cx="517814" cy="117763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7CBB25F1-8353-4C24-B085-032292B28E3E}"/>
                  </a:ext>
                </a:extLst>
              </p:cNvPr>
              <p:cNvSpPr/>
              <p:nvPr/>
            </p:nvSpPr>
            <p:spPr>
              <a:xfrm>
                <a:off x="1500991" y="3429000"/>
                <a:ext cx="517814" cy="479961"/>
              </a:xfrm>
              <a:prstGeom prst="rect">
                <a:avLst/>
              </a:prstGeom>
              <a:solidFill>
                <a:srgbClr val="EC7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918C4E15-2EA3-444A-BDE8-A1B0C47488B8}"/>
                  </a:ext>
                </a:extLst>
              </p:cNvPr>
              <p:cNvSpPr/>
              <p:nvPr/>
            </p:nvSpPr>
            <p:spPr>
              <a:xfrm>
                <a:off x="1500991" y="3034834"/>
                <a:ext cx="517814" cy="39485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9" name="Pfeil: nach unten 48">
              <a:extLst>
                <a:ext uri="{FF2B5EF4-FFF2-40B4-BE49-F238E27FC236}">
                  <a16:creationId xmlns:a16="http://schemas.microsoft.com/office/drawing/2014/main" id="{FB18034F-4EBF-4F0C-8126-6E00A4903FE4}"/>
                </a:ext>
              </a:extLst>
            </p:cNvPr>
            <p:cNvSpPr/>
            <p:nvPr/>
          </p:nvSpPr>
          <p:spPr>
            <a:xfrm>
              <a:off x="11064410" y="2228568"/>
              <a:ext cx="220641" cy="32358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5B0C8B12-04DA-4F38-8572-723AD8D0E93F}"/>
                </a:ext>
              </a:extLst>
            </p:cNvPr>
            <p:cNvGrpSpPr/>
            <p:nvPr/>
          </p:nvGrpSpPr>
          <p:grpSpPr>
            <a:xfrm>
              <a:off x="8499589" y="275242"/>
              <a:ext cx="3566289" cy="830997"/>
              <a:chOff x="8499589" y="275242"/>
              <a:chExt cx="3566289" cy="830997"/>
            </a:xfrm>
          </p:grpSpPr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80FB9F72-7CF3-4032-AE91-E56560EE0C3A}"/>
                  </a:ext>
                </a:extLst>
              </p:cNvPr>
              <p:cNvSpPr txBox="1"/>
              <p:nvPr/>
            </p:nvSpPr>
            <p:spPr>
              <a:xfrm>
                <a:off x="9197989" y="275242"/>
                <a:ext cx="28678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Bilanz: </a:t>
                </a:r>
              </a:p>
              <a:p>
                <a:r>
                  <a:rPr lang="de-DE" sz="2400" dirty="0"/>
                  <a:t>0,6 t → 0 t     (-100%)</a:t>
                </a:r>
              </a:p>
            </p:txBody>
          </p:sp>
          <p:pic>
            <p:nvPicPr>
              <p:cNvPr id="171" name="Grafik 170" descr="Fußabdrücke">
                <a:extLst>
                  <a:ext uri="{FF2B5EF4-FFF2-40B4-BE49-F238E27FC236}">
                    <a16:creationId xmlns:a16="http://schemas.microsoft.com/office/drawing/2014/main" id="{46A16E18-6993-4890-82EC-43DD0F07A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499589" y="347304"/>
                <a:ext cx="646331" cy="646331"/>
              </a:xfrm>
              <a:prstGeom prst="rect">
                <a:avLst/>
              </a:prstGeom>
            </p:spPr>
          </p:pic>
        </p:grpSp>
      </p:grpSp>
      <p:pic>
        <p:nvPicPr>
          <p:cNvPr id="80" name="Grafik 79" descr="Flugzeug">
            <a:extLst>
              <a:ext uri="{FF2B5EF4-FFF2-40B4-BE49-F238E27FC236}">
                <a16:creationId xmlns:a16="http://schemas.microsoft.com/office/drawing/2014/main" id="{684F01F4-4C9D-4BA6-94C2-831EA4C769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>
            <a:off x="357196" y="443253"/>
            <a:ext cx="683603" cy="683603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F0A7A00-EC55-436C-9B00-193DCA2391C2}"/>
              </a:ext>
            </a:extLst>
          </p:cNvPr>
          <p:cNvGrpSpPr/>
          <p:nvPr/>
        </p:nvGrpSpPr>
        <p:grpSpPr>
          <a:xfrm>
            <a:off x="4824185" y="1414551"/>
            <a:ext cx="4807399" cy="3171130"/>
            <a:chOff x="4824185" y="1533301"/>
            <a:chExt cx="4807399" cy="3171130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E5DD201F-D00D-4F48-8D98-F00102525E26}"/>
                </a:ext>
              </a:extLst>
            </p:cNvPr>
            <p:cNvGrpSpPr/>
            <p:nvPr/>
          </p:nvGrpSpPr>
          <p:grpSpPr>
            <a:xfrm>
              <a:off x="4824185" y="1533301"/>
              <a:ext cx="4807399" cy="3171130"/>
              <a:chOff x="4824185" y="1533301"/>
              <a:chExt cx="4807399" cy="3171130"/>
            </a:xfrm>
          </p:grpSpPr>
          <p:grpSp>
            <p:nvGrpSpPr>
              <p:cNvPr id="81" name="Gruppieren 80">
                <a:extLst>
                  <a:ext uri="{FF2B5EF4-FFF2-40B4-BE49-F238E27FC236}">
                    <a16:creationId xmlns:a16="http://schemas.microsoft.com/office/drawing/2014/main" id="{445662BF-E72F-414F-AD60-A6CA26B5914F}"/>
                  </a:ext>
                </a:extLst>
              </p:cNvPr>
              <p:cNvGrpSpPr/>
              <p:nvPr/>
            </p:nvGrpSpPr>
            <p:grpSpPr>
              <a:xfrm>
                <a:off x="5141734" y="1762149"/>
                <a:ext cx="792556" cy="2106732"/>
                <a:chOff x="620228" y="1700810"/>
                <a:chExt cx="1217779" cy="2920331"/>
              </a:xfrm>
            </p:grpSpPr>
            <p:pic>
              <p:nvPicPr>
                <p:cNvPr id="82" name="Picture 6">
                  <a:extLst>
                    <a:ext uri="{FF2B5EF4-FFF2-40B4-BE49-F238E27FC236}">
                      <a16:creationId xmlns:a16="http://schemas.microsoft.com/office/drawing/2014/main" id="{62608EB1-301E-4CC9-9958-7370858F37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228" y="1700810"/>
                  <a:ext cx="1152128" cy="4647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Picture 7">
                  <a:extLst>
                    <a:ext uri="{FF2B5EF4-FFF2-40B4-BE49-F238E27FC236}">
                      <a16:creationId xmlns:a16="http://schemas.microsoft.com/office/drawing/2014/main" id="{A049E882-CA3E-4117-AD58-BB6224D691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2878" y="2350774"/>
                  <a:ext cx="666827" cy="572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" name="Picture 3">
                  <a:extLst>
                    <a:ext uri="{FF2B5EF4-FFF2-40B4-BE49-F238E27FC236}">
                      <a16:creationId xmlns:a16="http://schemas.microsoft.com/office/drawing/2014/main" id="{5B39EB5E-C6A1-42A4-B85E-F041634F8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0541" y="4005067"/>
                  <a:ext cx="1107466" cy="6160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" name="Picture 4">
                  <a:extLst>
                    <a:ext uri="{FF2B5EF4-FFF2-40B4-BE49-F238E27FC236}">
                      <a16:creationId xmlns:a16="http://schemas.microsoft.com/office/drawing/2014/main" id="{EF73BECC-61B4-4A3B-9884-EDCF854B66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228" y="3068960"/>
                  <a:ext cx="1113087" cy="630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36A35AFB-C5BA-42C8-B5D1-99C66C7FDB5B}"/>
                  </a:ext>
                </a:extLst>
              </p:cNvPr>
              <p:cNvGrpSpPr/>
              <p:nvPr/>
            </p:nvGrpSpPr>
            <p:grpSpPr>
              <a:xfrm>
                <a:off x="4824185" y="4070454"/>
                <a:ext cx="4807399" cy="633977"/>
                <a:chOff x="4824185" y="4070454"/>
                <a:chExt cx="4807399" cy="633977"/>
              </a:xfrm>
            </p:grpSpPr>
            <p:sp>
              <p:nvSpPr>
                <p:cNvPr id="87" name="Textfeld 86">
                  <a:extLst>
                    <a:ext uri="{FF2B5EF4-FFF2-40B4-BE49-F238E27FC236}">
                      <a16:creationId xmlns:a16="http://schemas.microsoft.com/office/drawing/2014/main" id="{51D77FA3-E62F-4920-9261-358688C2D91A}"/>
                    </a:ext>
                  </a:extLst>
                </p:cNvPr>
                <p:cNvSpPr txBox="1"/>
                <p:nvPr/>
              </p:nvSpPr>
              <p:spPr>
                <a:xfrm>
                  <a:off x="4824185" y="4070454"/>
                  <a:ext cx="479552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dirty="0"/>
                    <a:t>Angaben in Gramm pro Personenkilometer (= 1 Person, die 1 km  bewegt wird)</a:t>
                  </a:r>
                </a:p>
              </p:txBody>
            </p:sp>
            <p:sp>
              <p:nvSpPr>
                <p:cNvPr id="88" name="Textfeld 87">
                  <a:extLst>
                    <a:ext uri="{FF2B5EF4-FFF2-40B4-BE49-F238E27FC236}">
                      <a16:creationId xmlns:a16="http://schemas.microsoft.com/office/drawing/2014/main" id="{056A0122-B749-47C7-87B7-D879AF2CCE6B}"/>
                    </a:ext>
                  </a:extLst>
                </p:cNvPr>
                <p:cNvSpPr txBox="1"/>
                <p:nvPr/>
              </p:nvSpPr>
              <p:spPr>
                <a:xfrm>
                  <a:off x="4836061" y="4276877"/>
                  <a:ext cx="479552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dirty="0"/>
                    <a:t>Emissionen gemessen in CO</a:t>
                  </a:r>
                  <a:r>
                    <a:rPr lang="de-DE" sz="1100" baseline="-25000" dirty="0"/>
                    <a:t>2</a:t>
                  </a:r>
                  <a:r>
                    <a:rPr lang="de-DE" sz="1100" dirty="0"/>
                    <a:t>-Äquivalenten</a:t>
                  </a:r>
                </a:p>
              </p:txBody>
            </p:sp>
            <p:sp>
              <p:nvSpPr>
                <p:cNvPr id="89" name="Textfeld 88">
                  <a:extLst>
                    <a:ext uri="{FF2B5EF4-FFF2-40B4-BE49-F238E27FC236}">
                      <a16:creationId xmlns:a16="http://schemas.microsoft.com/office/drawing/2014/main" id="{F5CDEA2D-2B10-4BD7-97CE-06288C111EDA}"/>
                    </a:ext>
                  </a:extLst>
                </p:cNvPr>
                <p:cNvSpPr txBox="1"/>
                <p:nvPr/>
              </p:nvSpPr>
              <p:spPr>
                <a:xfrm>
                  <a:off x="4847936" y="4473599"/>
                  <a:ext cx="345291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900" dirty="0"/>
                    <a:t>Quelle: Umweltbundesamt 2016</a:t>
                  </a:r>
                </a:p>
              </p:txBody>
            </p:sp>
          </p:grp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55AC29F-7BE4-48CB-839C-70D7BA9451F9}"/>
                  </a:ext>
                </a:extLst>
              </p:cNvPr>
              <p:cNvSpPr txBox="1"/>
              <p:nvPr/>
            </p:nvSpPr>
            <p:spPr>
              <a:xfrm>
                <a:off x="6387763" y="1533301"/>
                <a:ext cx="2810226" cy="223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de-DE" dirty="0"/>
                  <a:t>Reisebus	32 g/</a:t>
                </a:r>
                <a:r>
                  <a:rPr lang="de-DE" dirty="0" err="1"/>
                  <a:t>pkm</a:t>
                </a:r>
                <a:endParaRPr lang="de-DE" dirty="0"/>
              </a:p>
              <a:p>
                <a:pPr>
                  <a:lnSpc>
                    <a:spcPct val="200000"/>
                  </a:lnSpc>
                </a:pPr>
                <a:r>
                  <a:rPr lang="de-DE" dirty="0"/>
                  <a:t>Bahn	38 g/</a:t>
                </a:r>
                <a:r>
                  <a:rPr lang="de-DE" dirty="0" err="1"/>
                  <a:t>pkm</a:t>
                </a:r>
                <a:endParaRPr lang="de-DE" dirty="0"/>
              </a:p>
              <a:p>
                <a:pPr>
                  <a:lnSpc>
                    <a:spcPct val="200000"/>
                  </a:lnSpc>
                </a:pPr>
                <a:r>
                  <a:rPr lang="de-DE" dirty="0"/>
                  <a:t>PKW	140 g/</a:t>
                </a:r>
                <a:r>
                  <a:rPr lang="de-DE" dirty="0" err="1"/>
                  <a:t>pkm</a:t>
                </a:r>
                <a:endParaRPr lang="de-DE" dirty="0"/>
              </a:p>
              <a:p>
                <a:pPr>
                  <a:lnSpc>
                    <a:spcPct val="200000"/>
                  </a:lnSpc>
                </a:pPr>
                <a:r>
                  <a:rPr lang="de-DE" dirty="0"/>
                  <a:t>Flugzeug	214g/</a:t>
                </a:r>
                <a:r>
                  <a:rPr lang="de-DE" dirty="0" err="1"/>
                  <a:t>pkm</a:t>
                </a:r>
                <a:endParaRPr lang="de-DE" dirty="0"/>
              </a:p>
            </p:txBody>
          </p:sp>
        </p:grp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76359E4-2F7D-4B9B-A763-D66F680ECDBE}"/>
                </a:ext>
              </a:extLst>
            </p:cNvPr>
            <p:cNvSpPr/>
            <p:nvPr/>
          </p:nvSpPr>
          <p:spPr>
            <a:xfrm>
              <a:off x="4880756" y="1601298"/>
              <a:ext cx="4354893" cy="24188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EAA0370-4579-45A5-A907-134C6826110E}"/>
              </a:ext>
            </a:extLst>
          </p:cNvPr>
          <p:cNvGrpSpPr/>
          <p:nvPr/>
        </p:nvGrpSpPr>
        <p:grpSpPr>
          <a:xfrm>
            <a:off x="417775" y="1520612"/>
            <a:ext cx="3966782" cy="2784789"/>
            <a:chOff x="417775" y="1520612"/>
            <a:chExt cx="3966782" cy="2784789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D086E917-A6C4-42FE-AAC2-0FB9AA91FCCE}"/>
                </a:ext>
              </a:extLst>
            </p:cNvPr>
            <p:cNvSpPr txBox="1"/>
            <p:nvPr/>
          </p:nvSpPr>
          <p:spPr>
            <a:xfrm>
              <a:off x="499692" y="1620066"/>
              <a:ext cx="3754195" cy="2276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/>
                <a:t>Beispiele für CO</a:t>
              </a:r>
              <a:r>
                <a:rPr lang="de-DE" sz="2000" b="1" baseline="-25000" dirty="0"/>
                <a:t>2</a:t>
              </a:r>
              <a:r>
                <a:rPr lang="de-DE" sz="2000" b="1" dirty="0"/>
                <a:t>-Ausstoß:</a:t>
              </a:r>
            </a:p>
            <a:p>
              <a:endParaRPr lang="de-DE" sz="500" dirty="0"/>
            </a:p>
            <a:p>
              <a:pPr>
                <a:lnSpc>
                  <a:spcPct val="150000"/>
                </a:lnSpc>
              </a:pPr>
              <a:r>
                <a:rPr lang="de-DE" sz="2000" dirty="0"/>
                <a:t>Frankfurt - Mallorca 	0,69 t</a:t>
              </a:r>
            </a:p>
            <a:p>
              <a:pPr>
                <a:lnSpc>
                  <a:spcPct val="150000"/>
                </a:lnSpc>
              </a:pPr>
              <a:r>
                <a:rPr lang="de-DE" sz="2000" dirty="0"/>
                <a:t>Frankfurt - Teneriffa 	1,87 t</a:t>
              </a:r>
            </a:p>
            <a:p>
              <a:pPr>
                <a:lnSpc>
                  <a:spcPct val="150000"/>
                </a:lnSpc>
              </a:pPr>
              <a:r>
                <a:rPr lang="de-DE" sz="2000" dirty="0"/>
                <a:t>Frankfurt – Kapstadt 	5,78 t</a:t>
              </a:r>
            </a:p>
            <a:p>
              <a:pPr>
                <a:lnSpc>
                  <a:spcPct val="150000"/>
                </a:lnSpc>
              </a:pPr>
              <a:r>
                <a:rPr lang="de-DE" sz="2000" dirty="0"/>
                <a:t>Frankfurt - Sydney 	10,23 t</a:t>
              </a: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D6350647-37BC-4D92-AE9F-4BC3FB0E16AC}"/>
                </a:ext>
              </a:extLst>
            </p:cNvPr>
            <p:cNvGrpSpPr/>
            <p:nvPr/>
          </p:nvGrpSpPr>
          <p:grpSpPr>
            <a:xfrm>
              <a:off x="417775" y="1520612"/>
              <a:ext cx="3966782" cy="2784789"/>
              <a:chOff x="417775" y="1591862"/>
              <a:chExt cx="3966782" cy="2784789"/>
            </a:xfrm>
          </p:grpSpPr>
          <p:sp>
            <p:nvSpPr>
              <p:cNvPr id="90" name="Rechteck 89">
                <a:extLst>
                  <a:ext uri="{FF2B5EF4-FFF2-40B4-BE49-F238E27FC236}">
                    <a16:creationId xmlns:a16="http://schemas.microsoft.com/office/drawing/2014/main" id="{A1C54B0B-BB55-4ED1-88E2-5A2722D60F01}"/>
                  </a:ext>
                </a:extLst>
              </p:cNvPr>
              <p:cNvSpPr/>
              <p:nvPr/>
            </p:nvSpPr>
            <p:spPr>
              <a:xfrm>
                <a:off x="417775" y="1591862"/>
                <a:ext cx="3966782" cy="24785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Textfeld 90">
                <a:extLst>
                  <a:ext uri="{FF2B5EF4-FFF2-40B4-BE49-F238E27FC236}">
                    <a16:creationId xmlns:a16="http://schemas.microsoft.com/office/drawing/2014/main" id="{A018C840-AFDE-429F-A8B9-D9EE1876BE54}"/>
                  </a:ext>
                </a:extLst>
              </p:cNvPr>
              <p:cNvSpPr txBox="1"/>
              <p:nvPr/>
            </p:nvSpPr>
            <p:spPr>
              <a:xfrm>
                <a:off x="424806" y="4145819"/>
                <a:ext cx="345291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900" dirty="0"/>
                  <a:t>Quelle: UBA-Rechner (2019)</a:t>
                </a:r>
              </a:p>
            </p:txBody>
          </p:sp>
        </p:grp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7598913-32A6-4AA7-A9C5-CD38B71BEA55}"/>
              </a:ext>
            </a:extLst>
          </p:cNvPr>
          <p:cNvGrpSpPr/>
          <p:nvPr/>
        </p:nvGrpSpPr>
        <p:grpSpPr>
          <a:xfrm>
            <a:off x="417218" y="4675100"/>
            <a:ext cx="4450646" cy="1795095"/>
            <a:chOff x="310891" y="4058755"/>
            <a:chExt cx="4450646" cy="1795095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9CEE83C-2523-4160-80CC-485BEBEEDE5D}"/>
                </a:ext>
              </a:extLst>
            </p:cNvPr>
            <p:cNvSpPr txBox="1"/>
            <p:nvPr/>
          </p:nvSpPr>
          <p:spPr>
            <a:xfrm>
              <a:off x="386171" y="4058755"/>
              <a:ext cx="4375366" cy="171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b="1" dirty="0"/>
                <a:t>Alternativen:</a:t>
              </a:r>
            </a:p>
            <a:p>
              <a:pPr>
                <a:lnSpc>
                  <a:spcPct val="150000"/>
                </a:lnSpc>
              </a:pPr>
              <a:r>
                <a:rPr lang="de-DE" dirty="0"/>
                <a:t>Urlaubsziele innerhalb Europas</a:t>
              </a:r>
            </a:p>
            <a:p>
              <a:pPr>
                <a:lnSpc>
                  <a:spcPct val="150000"/>
                </a:lnSpc>
              </a:pPr>
              <a:r>
                <a:rPr lang="de-DE" dirty="0"/>
                <a:t>Bahnfahrten ersetzen Inlandsflüge</a:t>
              </a:r>
            </a:p>
            <a:p>
              <a:pPr>
                <a:lnSpc>
                  <a:spcPct val="150000"/>
                </a:lnSpc>
              </a:pPr>
              <a:r>
                <a:rPr lang="de-DE" dirty="0"/>
                <a:t>Meetings per Skype, Videokonferenzen</a:t>
              </a:r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A1D73F1F-E8CD-4D44-8222-1BE56F389950}"/>
                </a:ext>
              </a:extLst>
            </p:cNvPr>
            <p:cNvSpPr/>
            <p:nvPr/>
          </p:nvSpPr>
          <p:spPr>
            <a:xfrm>
              <a:off x="310891" y="4145690"/>
              <a:ext cx="3989750" cy="1708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E262556-79B4-4AB5-9DC8-71B3839D4B3D}"/>
              </a:ext>
            </a:extLst>
          </p:cNvPr>
          <p:cNvGrpSpPr/>
          <p:nvPr/>
        </p:nvGrpSpPr>
        <p:grpSpPr>
          <a:xfrm>
            <a:off x="4867864" y="4738050"/>
            <a:ext cx="4596311" cy="1754074"/>
            <a:chOff x="4867864" y="4916175"/>
            <a:chExt cx="4596311" cy="1754074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6361BB3-1F78-4A82-A4E5-0E666DB603D2}"/>
                </a:ext>
              </a:extLst>
            </p:cNvPr>
            <p:cNvSpPr txBox="1"/>
            <p:nvPr/>
          </p:nvSpPr>
          <p:spPr>
            <a:xfrm>
              <a:off x="4915365" y="4916175"/>
              <a:ext cx="4548810" cy="171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b="1" dirty="0"/>
                <a:t>Kompensation der Emissionen:</a:t>
              </a:r>
            </a:p>
            <a:p>
              <a:pPr>
                <a:lnSpc>
                  <a:spcPct val="150000"/>
                </a:lnSpc>
              </a:pPr>
              <a:r>
                <a:rPr lang="de-DE" dirty="0"/>
                <a:t>Anbieter finanziert z.B. Solaranlage in Indien</a:t>
              </a:r>
            </a:p>
            <a:p>
              <a:pPr>
                <a:lnSpc>
                  <a:spcPct val="150000"/>
                </a:lnSpc>
              </a:pPr>
              <a:r>
                <a:rPr lang="de-DE" dirty="0"/>
                <a:t>oder sparsamere Öfen in Ruanda</a:t>
              </a:r>
            </a:p>
            <a:p>
              <a:pPr marL="285750" indent="-285750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de-DE" dirty="0"/>
                <a:t>Einsparung an anderem Ort</a:t>
              </a:r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0F307FE7-AFFC-45EF-8648-679863B686FC}"/>
                </a:ext>
              </a:extLst>
            </p:cNvPr>
            <p:cNvSpPr/>
            <p:nvPr/>
          </p:nvSpPr>
          <p:spPr>
            <a:xfrm>
              <a:off x="4867864" y="4962089"/>
              <a:ext cx="4354893" cy="1708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144FDFE9-1137-4C82-A28F-641914B8CCA1}"/>
              </a:ext>
            </a:extLst>
          </p:cNvPr>
          <p:cNvGrpSpPr/>
          <p:nvPr/>
        </p:nvGrpSpPr>
        <p:grpSpPr>
          <a:xfrm>
            <a:off x="9835764" y="832470"/>
            <a:ext cx="2205814" cy="5290913"/>
            <a:chOff x="9835764" y="832470"/>
            <a:chExt cx="2205814" cy="5290913"/>
          </a:xfrm>
        </p:grpSpPr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42665469-5DCC-44C5-AB7E-2DEF540D3AF5}"/>
                </a:ext>
              </a:extLst>
            </p:cNvPr>
            <p:cNvGrpSpPr/>
            <p:nvPr/>
          </p:nvGrpSpPr>
          <p:grpSpPr>
            <a:xfrm>
              <a:off x="9835764" y="832470"/>
              <a:ext cx="2205814" cy="5290913"/>
              <a:chOff x="9835764" y="832470"/>
              <a:chExt cx="2205814" cy="5290913"/>
            </a:xfrm>
          </p:grpSpPr>
          <p:grpSp>
            <p:nvGrpSpPr>
              <p:cNvPr id="152" name="Gruppieren 151">
                <a:extLst>
                  <a:ext uri="{FF2B5EF4-FFF2-40B4-BE49-F238E27FC236}">
                    <a16:creationId xmlns:a16="http://schemas.microsoft.com/office/drawing/2014/main" id="{D86CA36F-705F-459A-984E-A3A398C2A0FB}"/>
                  </a:ext>
                </a:extLst>
              </p:cNvPr>
              <p:cNvGrpSpPr/>
              <p:nvPr/>
            </p:nvGrpSpPr>
            <p:grpSpPr>
              <a:xfrm>
                <a:off x="9835764" y="832470"/>
                <a:ext cx="2205814" cy="5290913"/>
                <a:chOff x="9835764" y="832470"/>
                <a:chExt cx="2205814" cy="5290913"/>
              </a:xfrm>
            </p:grpSpPr>
            <p:grpSp>
              <p:nvGrpSpPr>
                <p:cNvPr id="156" name="Gruppieren 155">
                  <a:extLst>
                    <a:ext uri="{FF2B5EF4-FFF2-40B4-BE49-F238E27FC236}">
                      <a16:creationId xmlns:a16="http://schemas.microsoft.com/office/drawing/2014/main" id="{5A94F225-0158-42FC-9D7F-10B584527BC0}"/>
                    </a:ext>
                  </a:extLst>
                </p:cNvPr>
                <p:cNvGrpSpPr/>
                <p:nvPr/>
              </p:nvGrpSpPr>
              <p:grpSpPr>
                <a:xfrm>
                  <a:off x="9835764" y="832470"/>
                  <a:ext cx="2205262" cy="5290913"/>
                  <a:chOff x="9847639" y="832470"/>
                  <a:chExt cx="2205262" cy="5290913"/>
                </a:xfrm>
              </p:grpSpPr>
              <p:grpSp>
                <p:nvGrpSpPr>
                  <p:cNvPr id="158" name="Gruppieren 157">
                    <a:extLst>
                      <a:ext uri="{FF2B5EF4-FFF2-40B4-BE49-F238E27FC236}">
                        <a16:creationId xmlns:a16="http://schemas.microsoft.com/office/drawing/2014/main" id="{F7232D54-120A-42C8-83DA-A6365CE8679E}"/>
                      </a:ext>
                    </a:extLst>
                  </p:cNvPr>
                  <p:cNvGrpSpPr/>
                  <p:nvPr/>
                </p:nvGrpSpPr>
                <p:grpSpPr>
                  <a:xfrm>
                    <a:off x="11845634" y="832470"/>
                    <a:ext cx="207267" cy="5290913"/>
                    <a:chOff x="10610601" y="832470"/>
                    <a:chExt cx="207267" cy="5290913"/>
                  </a:xfrm>
                </p:grpSpPr>
                <p:cxnSp>
                  <p:nvCxnSpPr>
                    <p:cNvPr id="160" name="Gerade Verbindung mit Pfeil 159">
                      <a:extLst>
                        <a:ext uri="{FF2B5EF4-FFF2-40B4-BE49-F238E27FC236}">
                          <a16:creationId xmlns:a16="http://schemas.microsoft.com/office/drawing/2014/main" id="{5C343EC3-1588-4D8A-9AF4-87C958D234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806545" y="832470"/>
                      <a:ext cx="8136" cy="5290913"/>
                    </a:xfrm>
                    <a:prstGeom prst="straightConnector1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Gerader Verbinder 160">
                      <a:extLst>
                        <a:ext uri="{FF2B5EF4-FFF2-40B4-BE49-F238E27FC236}">
                          <a16:creationId xmlns:a16="http://schemas.microsoft.com/office/drawing/2014/main" id="{2D1A06C9-A101-4BBC-A6EB-C1D76F1305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0601" y="1946587"/>
                      <a:ext cx="195944" cy="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Gerader Verbinder 161">
                      <a:extLst>
                        <a:ext uri="{FF2B5EF4-FFF2-40B4-BE49-F238E27FC236}">
                          <a16:creationId xmlns:a16="http://schemas.microsoft.com/office/drawing/2014/main" id="{45643044-854A-48D3-B96A-6805D80FC3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8737" y="4170904"/>
                      <a:ext cx="195944" cy="0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Gerader Verbinder 162">
                      <a:extLst>
                        <a:ext uri="{FF2B5EF4-FFF2-40B4-BE49-F238E27FC236}">
                          <a16:creationId xmlns:a16="http://schemas.microsoft.com/office/drawing/2014/main" id="{1E3B1CB5-BA65-4146-97F4-4CF34A525C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729537"/>
                      <a:ext cx="106325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Gerader Verbinder 163">
                      <a:extLst>
                        <a:ext uri="{FF2B5EF4-FFF2-40B4-BE49-F238E27FC236}">
                          <a16:creationId xmlns:a16="http://schemas.microsoft.com/office/drawing/2014/main" id="{85A3AF24-4CE8-4846-8904-D4EBD26844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276296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Gerader Verbinder 164">
                      <a:extLst>
                        <a:ext uri="{FF2B5EF4-FFF2-40B4-BE49-F238E27FC236}">
                          <a16:creationId xmlns:a16="http://schemas.microsoft.com/office/drawing/2014/main" id="{8AB5D602-1F20-4F41-BE16-8111FFED08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2801283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Gerader Verbinder 165">
                      <a:extLst>
                        <a:ext uri="{FF2B5EF4-FFF2-40B4-BE49-F238E27FC236}">
                          <a16:creationId xmlns:a16="http://schemas.microsoft.com/office/drawing/2014/main" id="{E3D84264-48DB-46D9-8A87-1876A43A0E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711543" y="2405509"/>
                      <a:ext cx="95002" cy="2236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Gerader Verbinder 166">
                      <a:extLst>
                        <a:ext uri="{FF2B5EF4-FFF2-40B4-BE49-F238E27FC236}">
                          <a16:creationId xmlns:a16="http://schemas.microsoft.com/office/drawing/2014/main" id="{3345F3E9-AAC9-4DB7-959C-385EFC32F6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537338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Gerader Verbinder 167">
                      <a:extLst>
                        <a:ext uri="{FF2B5EF4-FFF2-40B4-BE49-F238E27FC236}">
                          <a16:creationId xmlns:a16="http://schemas.microsoft.com/office/drawing/2014/main" id="{766726F5-A420-435D-ADAD-61EDECA8FF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867047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Gerader Verbinder 168">
                      <a:extLst>
                        <a:ext uri="{FF2B5EF4-FFF2-40B4-BE49-F238E27FC236}">
                          <a16:creationId xmlns:a16="http://schemas.microsoft.com/office/drawing/2014/main" id="{C2CDFF05-D0A4-4AC8-9528-B603152734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392034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Gerader Verbinder 169">
                      <a:extLst>
                        <a:ext uri="{FF2B5EF4-FFF2-40B4-BE49-F238E27FC236}">
                          <a16:creationId xmlns:a16="http://schemas.microsoft.com/office/drawing/2014/main" id="{01DEFCC8-1E2C-4A5A-B751-86B75FA07F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996260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9" name="Gerader Verbinder 158">
                    <a:extLst>
                      <a:ext uri="{FF2B5EF4-FFF2-40B4-BE49-F238E27FC236}">
                        <a16:creationId xmlns:a16="http://schemas.microsoft.com/office/drawing/2014/main" id="{A5ACE8EE-A923-4C6D-B6C9-83991E8E3C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47639" y="5633168"/>
                    <a:ext cx="2190200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Gerader Verbinder 156">
                  <a:extLst>
                    <a:ext uri="{FF2B5EF4-FFF2-40B4-BE49-F238E27FC236}">
                      <a16:creationId xmlns:a16="http://schemas.microsoft.com/office/drawing/2014/main" id="{5DB853D6-09C4-4DBD-9260-292C36E7DB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34701" y="1493345"/>
                  <a:ext cx="106877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Gruppieren 152">
                <a:extLst>
                  <a:ext uri="{FF2B5EF4-FFF2-40B4-BE49-F238E27FC236}">
                    <a16:creationId xmlns:a16="http://schemas.microsoft.com/office/drawing/2014/main" id="{51B0B71B-391F-4C47-A614-DBC9ABA447DA}"/>
                  </a:ext>
                </a:extLst>
              </p:cNvPr>
              <p:cNvGrpSpPr/>
              <p:nvPr/>
            </p:nvGrpSpPr>
            <p:grpSpPr>
              <a:xfrm>
                <a:off x="11538394" y="1805052"/>
                <a:ext cx="412834" cy="2504963"/>
                <a:chOff x="11538394" y="1805052"/>
                <a:chExt cx="412834" cy="2504963"/>
              </a:xfrm>
            </p:grpSpPr>
            <p:sp>
              <p:nvSpPr>
                <p:cNvPr id="154" name="Textfeld 153">
                  <a:extLst>
                    <a:ext uri="{FF2B5EF4-FFF2-40B4-BE49-F238E27FC236}">
                      <a16:creationId xmlns:a16="http://schemas.microsoft.com/office/drawing/2014/main" id="{4534D2EE-3DA1-4316-A7E3-F90A447E6598}"/>
                    </a:ext>
                  </a:extLst>
                </p:cNvPr>
                <p:cNvSpPr txBox="1"/>
                <p:nvPr/>
              </p:nvSpPr>
              <p:spPr>
                <a:xfrm>
                  <a:off x="11538394" y="1805052"/>
                  <a:ext cx="41283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10</a:t>
                  </a:r>
                </a:p>
              </p:txBody>
            </p:sp>
            <p:sp>
              <p:nvSpPr>
                <p:cNvPr id="155" name="Textfeld 154">
                  <a:extLst>
                    <a:ext uri="{FF2B5EF4-FFF2-40B4-BE49-F238E27FC236}">
                      <a16:creationId xmlns:a16="http://schemas.microsoft.com/office/drawing/2014/main" id="{628733E9-EEAA-4F01-8D39-606417F9373F}"/>
                    </a:ext>
                  </a:extLst>
                </p:cNvPr>
                <p:cNvSpPr txBox="1"/>
                <p:nvPr/>
              </p:nvSpPr>
              <p:spPr>
                <a:xfrm>
                  <a:off x="11609643" y="4022833"/>
                  <a:ext cx="265899" cy="287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5</a:t>
                  </a:r>
                </a:p>
              </p:txBody>
            </p:sp>
          </p:grpSp>
        </p:grpSp>
        <p:cxnSp>
          <p:nvCxnSpPr>
            <p:cNvPr id="151" name="Gerader Verbinder 150">
              <a:extLst>
                <a:ext uri="{FF2B5EF4-FFF2-40B4-BE49-F238E27FC236}">
                  <a16:creationId xmlns:a16="http://schemas.microsoft.com/office/drawing/2014/main" id="{44122566-5A44-4985-AF72-5C90C164229F}"/>
                </a:ext>
              </a:extLst>
            </p:cNvPr>
            <p:cNvCxnSpPr>
              <a:cxnSpLocks/>
            </p:cNvCxnSpPr>
            <p:nvPr/>
          </p:nvCxnSpPr>
          <p:spPr>
            <a:xfrm>
              <a:off x="9847639" y="1275550"/>
              <a:ext cx="21902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79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2C1775B-755B-48F6-8A41-1473B7C09165}"/>
              </a:ext>
            </a:extLst>
          </p:cNvPr>
          <p:cNvGrpSpPr/>
          <p:nvPr/>
        </p:nvGrpSpPr>
        <p:grpSpPr>
          <a:xfrm>
            <a:off x="9824858" y="1274929"/>
            <a:ext cx="713726" cy="4848452"/>
            <a:chOff x="1500991" y="2254517"/>
            <a:chExt cx="517814" cy="2970627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A7B1C1F-27E0-4F6F-83E3-2BB83086A434}"/>
                </a:ext>
              </a:extLst>
            </p:cNvPr>
            <p:cNvSpPr/>
            <p:nvPr/>
          </p:nvSpPr>
          <p:spPr>
            <a:xfrm>
              <a:off x="1500991" y="5082640"/>
              <a:ext cx="517814" cy="14250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0A69332-1943-4CC3-B29C-2A81F6C71281}"/>
                </a:ext>
              </a:extLst>
            </p:cNvPr>
            <p:cNvSpPr/>
            <p:nvPr/>
          </p:nvSpPr>
          <p:spPr>
            <a:xfrm>
              <a:off x="1500991" y="3906982"/>
              <a:ext cx="517814" cy="11776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75420486-2CBD-49F8-AC02-887072D3379C}"/>
                </a:ext>
              </a:extLst>
            </p:cNvPr>
            <p:cNvSpPr/>
            <p:nvPr/>
          </p:nvSpPr>
          <p:spPr>
            <a:xfrm>
              <a:off x="1500991" y="3429000"/>
              <a:ext cx="517814" cy="479961"/>
            </a:xfrm>
            <a:prstGeom prst="rect">
              <a:avLst/>
            </a:prstGeom>
            <a:solidFill>
              <a:srgbClr val="EC7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C52346B9-A589-46C6-BC84-3912EC3B90FE}"/>
                </a:ext>
              </a:extLst>
            </p:cNvPr>
            <p:cNvSpPr/>
            <p:nvPr/>
          </p:nvSpPr>
          <p:spPr>
            <a:xfrm>
              <a:off x="1500991" y="3283867"/>
              <a:ext cx="517814" cy="145133"/>
            </a:xfrm>
            <a:prstGeom prst="rect">
              <a:avLst/>
            </a:prstGeom>
            <a:solidFill>
              <a:srgbClr val="FF8D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311954BB-8A4E-4E9B-B18A-05204DD730ED}"/>
                </a:ext>
              </a:extLst>
            </p:cNvPr>
            <p:cNvSpPr/>
            <p:nvPr/>
          </p:nvSpPr>
          <p:spPr>
            <a:xfrm>
              <a:off x="1500991" y="2889011"/>
              <a:ext cx="517814" cy="394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5792264A-DAD9-4737-AA32-2D089A401BB3}"/>
                </a:ext>
              </a:extLst>
            </p:cNvPr>
            <p:cNvSpPr/>
            <p:nvPr/>
          </p:nvSpPr>
          <p:spPr>
            <a:xfrm>
              <a:off x="1500991" y="2463324"/>
              <a:ext cx="517814" cy="4256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00242FBF-8BC7-4973-A403-45C8A54BDAF5}"/>
                </a:ext>
              </a:extLst>
            </p:cNvPr>
            <p:cNvSpPr/>
            <p:nvPr/>
          </p:nvSpPr>
          <p:spPr>
            <a:xfrm>
              <a:off x="1500991" y="2254517"/>
              <a:ext cx="517814" cy="2078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A487EA3B-F7C8-4A85-AC62-BD17EF6D7F68}"/>
              </a:ext>
            </a:extLst>
          </p:cNvPr>
          <p:cNvGrpSpPr/>
          <p:nvPr/>
        </p:nvGrpSpPr>
        <p:grpSpPr>
          <a:xfrm>
            <a:off x="9958758" y="1304943"/>
            <a:ext cx="467661" cy="4852552"/>
            <a:chOff x="9958758" y="1304943"/>
            <a:chExt cx="467661" cy="4852552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88" name="Grafik 87" descr="Anzug">
              <a:extLst>
                <a:ext uri="{FF2B5EF4-FFF2-40B4-BE49-F238E27FC236}">
                  <a16:creationId xmlns:a16="http://schemas.microsoft.com/office/drawing/2014/main" id="{23B2A626-4B6B-403D-A75B-A99963150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90052" y="4517389"/>
              <a:ext cx="436367" cy="436367"/>
            </a:xfrm>
            <a:prstGeom prst="rect">
              <a:avLst/>
            </a:prstGeom>
          </p:spPr>
        </p:pic>
        <p:pic>
          <p:nvPicPr>
            <p:cNvPr id="89" name="Grafik 88" descr="Stadt">
              <a:extLst>
                <a:ext uri="{FF2B5EF4-FFF2-40B4-BE49-F238E27FC236}">
                  <a16:creationId xmlns:a16="http://schemas.microsoft.com/office/drawing/2014/main" id="{3826472D-78B8-4A26-986C-547B1C61E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12795" y="5810341"/>
              <a:ext cx="347154" cy="347154"/>
            </a:xfrm>
            <a:prstGeom prst="rect">
              <a:avLst/>
            </a:prstGeom>
          </p:spPr>
        </p:pic>
        <p:pic>
          <p:nvPicPr>
            <p:cNvPr id="90" name="Grafik 89" descr="Burger und Getränk">
              <a:extLst>
                <a:ext uri="{FF2B5EF4-FFF2-40B4-BE49-F238E27FC236}">
                  <a16:creationId xmlns:a16="http://schemas.microsoft.com/office/drawing/2014/main" id="{8653CE7C-D81D-4E0B-97CA-3D87F85A2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63973" y="3358065"/>
              <a:ext cx="429342" cy="429342"/>
            </a:xfrm>
            <a:prstGeom prst="rect">
              <a:avLst/>
            </a:prstGeom>
          </p:spPr>
        </p:pic>
        <p:pic>
          <p:nvPicPr>
            <p:cNvPr id="91" name="Grafik 90" descr="Auto">
              <a:extLst>
                <a:ext uri="{FF2B5EF4-FFF2-40B4-BE49-F238E27FC236}">
                  <a16:creationId xmlns:a16="http://schemas.microsoft.com/office/drawing/2014/main" id="{B35F5EF3-6092-47EA-A49B-F6266AB2D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58758" y="2468975"/>
              <a:ext cx="408218" cy="408218"/>
            </a:xfrm>
            <a:prstGeom prst="rect">
              <a:avLst/>
            </a:prstGeom>
          </p:spPr>
        </p:pic>
        <p:pic>
          <p:nvPicPr>
            <p:cNvPr id="92" name="Grafik 91" descr="Flugzeug">
              <a:extLst>
                <a:ext uri="{FF2B5EF4-FFF2-40B4-BE49-F238E27FC236}">
                  <a16:creationId xmlns:a16="http://schemas.microsoft.com/office/drawing/2014/main" id="{EC7670A5-7007-4605-9BDD-80202B677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10026103" y="2914314"/>
              <a:ext cx="310307" cy="310307"/>
            </a:xfrm>
            <a:prstGeom prst="rect">
              <a:avLst/>
            </a:prstGeom>
          </p:spPr>
        </p:pic>
        <p:pic>
          <p:nvPicPr>
            <p:cNvPr id="93" name="Grafik 92" descr="Thermometer">
              <a:extLst>
                <a:ext uri="{FF2B5EF4-FFF2-40B4-BE49-F238E27FC236}">
                  <a16:creationId xmlns:a16="http://schemas.microsoft.com/office/drawing/2014/main" id="{EEFCD0BE-DF7C-433A-B45A-B50C91CD4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963142" y="1806406"/>
              <a:ext cx="399449" cy="399449"/>
            </a:xfrm>
            <a:prstGeom prst="rect">
              <a:avLst/>
            </a:prstGeom>
          </p:spPr>
        </p:pic>
        <p:pic>
          <p:nvPicPr>
            <p:cNvPr id="94" name="Grafik 93" descr="Glühlampe">
              <a:extLst>
                <a:ext uri="{FF2B5EF4-FFF2-40B4-BE49-F238E27FC236}">
                  <a16:creationId xmlns:a16="http://schemas.microsoft.com/office/drawing/2014/main" id="{132825B4-126E-41D7-9EE4-27DE137B0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012795" y="1304943"/>
              <a:ext cx="296355" cy="296355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7C0E159-7200-419D-8C62-B8FC92EF488B}"/>
              </a:ext>
            </a:extLst>
          </p:cNvPr>
          <p:cNvGrpSpPr/>
          <p:nvPr/>
        </p:nvGrpSpPr>
        <p:grpSpPr>
          <a:xfrm>
            <a:off x="8458689" y="254157"/>
            <a:ext cx="3664713" cy="5869218"/>
            <a:chOff x="8458689" y="254157"/>
            <a:chExt cx="3664713" cy="5869218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F1E6AEEA-C315-41F2-BBD3-1FC4F5E4570E}"/>
                </a:ext>
              </a:extLst>
            </p:cNvPr>
            <p:cNvGrpSpPr/>
            <p:nvPr/>
          </p:nvGrpSpPr>
          <p:grpSpPr>
            <a:xfrm>
              <a:off x="10860292" y="3015547"/>
              <a:ext cx="713726" cy="3107828"/>
              <a:chOff x="1500991" y="3320989"/>
              <a:chExt cx="517814" cy="1904155"/>
            </a:xfrm>
          </p:grpSpPr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7C922B4B-BECD-40D2-837F-D2434833419E}"/>
                  </a:ext>
                </a:extLst>
              </p:cNvPr>
              <p:cNvSpPr/>
              <p:nvPr/>
            </p:nvSpPr>
            <p:spPr>
              <a:xfrm>
                <a:off x="1500991" y="5082640"/>
                <a:ext cx="517814" cy="14250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A6434B96-2527-4981-ABBC-1551A4243AA1}"/>
                  </a:ext>
                </a:extLst>
              </p:cNvPr>
              <p:cNvSpPr/>
              <p:nvPr/>
            </p:nvSpPr>
            <p:spPr>
              <a:xfrm>
                <a:off x="1500991" y="3906982"/>
                <a:ext cx="517814" cy="117763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1EA07778-8E5C-43FB-8B4E-BDEE6B4EE1BB}"/>
                  </a:ext>
                </a:extLst>
              </p:cNvPr>
              <p:cNvSpPr/>
              <p:nvPr/>
            </p:nvSpPr>
            <p:spPr>
              <a:xfrm>
                <a:off x="1500991" y="3429000"/>
                <a:ext cx="517814" cy="479961"/>
              </a:xfrm>
              <a:prstGeom prst="rect">
                <a:avLst/>
              </a:prstGeom>
              <a:solidFill>
                <a:srgbClr val="EC7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5948DCD8-BC3F-4677-A3D3-07CC204048E1}"/>
                  </a:ext>
                </a:extLst>
              </p:cNvPr>
              <p:cNvSpPr/>
              <p:nvPr/>
            </p:nvSpPr>
            <p:spPr>
              <a:xfrm>
                <a:off x="1500991" y="3320989"/>
                <a:ext cx="517814" cy="11211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5" name="Pfeil: nach unten 34">
              <a:extLst>
                <a:ext uri="{FF2B5EF4-FFF2-40B4-BE49-F238E27FC236}">
                  <a16:creationId xmlns:a16="http://schemas.microsoft.com/office/drawing/2014/main" id="{4155EC4B-AD11-4E6D-BD25-538B57401E5F}"/>
                </a:ext>
              </a:extLst>
            </p:cNvPr>
            <p:cNvSpPr/>
            <p:nvPr/>
          </p:nvSpPr>
          <p:spPr>
            <a:xfrm>
              <a:off x="11096276" y="2439479"/>
              <a:ext cx="262715" cy="560631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F13511E8-98A9-401C-92CB-F16A2E183D29}"/>
                </a:ext>
              </a:extLst>
            </p:cNvPr>
            <p:cNvGrpSpPr/>
            <p:nvPr/>
          </p:nvGrpSpPr>
          <p:grpSpPr>
            <a:xfrm>
              <a:off x="8458689" y="254157"/>
              <a:ext cx="3664713" cy="830997"/>
              <a:chOff x="8458689" y="254157"/>
              <a:chExt cx="3664713" cy="830997"/>
            </a:xfrm>
          </p:grpSpPr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60298ACB-054E-4DE2-981B-A91DBAE12133}"/>
                  </a:ext>
                </a:extLst>
              </p:cNvPr>
              <p:cNvSpPr txBox="1"/>
              <p:nvPr/>
            </p:nvSpPr>
            <p:spPr>
              <a:xfrm>
                <a:off x="9097318" y="254157"/>
                <a:ext cx="30260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Bilanz: </a:t>
                </a:r>
              </a:p>
              <a:p>
                <a:r>
                  <a:rPr lang="de-DE" sz="2400" dirty="0"/>
                  <a:t>1,6 t → 0,4 t     (- 75%)</a:t>
                </a:r>
              </a:p>
            </p:txBody>
          </p:sp>
          <p:pic>
            <p:nvPicPr>
              <p:cNvPr id="119" name="Grafik 118" descr="Fußabdrücke">
                <a:extLst>
                  <a:ext uri="{FF2B5EF4-FFF2-40B4-BE49-F238E27FC236}">
                    <a16:creationId xmlns:a16="http://schemas.microsoft.com/office/drawing/2014/main" id="{B983BDEB-2349-4D81-99AA-F75D7A14A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458689" y="311679"/>
                <a:ext cx="646331" cy="646331"/>
              </a:xfrm>
              <a:prstGeom prst="rect">
                <a:avLst/>
              </a:prstGeom>
            </p:spPr>
          </p:pic>
        </p:grp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81A3553-6D19-4B71-9DE6-374AAD37041E}"/>
              </a:ext>
            </a:extLst>
          </p:cNvPr>
          <p:cNvGrpSpPr/>
          <p:nvPr/>
        </p:nvGrpSpPr>
        <p:grpSpPr>
          <a:xfrm>
            <a:off x="272195" y="265512"/>
            <a:ext cx="7274015" cy="954107"/>
            <a:chOff x="272195" y="265512"/>
            <a:chExt cx="7274015" cy="954107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37250C54-C9F0-4EA7-9545-F2EC26775E1C}"/>
                </a:ext>
              </a:extLst>
            </p:cNvPr>
            <p:cNvSpPr txBox="1"/>
            <p:nvPr/>
          </p:nvSpPr>
          <p:spPr>
            <a:xfrm>
              <a:off x="1170540" y="265512"/>
              <a:ext cx="63756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Klimafreundliche Mobilität -</a:t>
              </a:r>
            </a:p>
            <a:p>
              <a:r>
                <a:rPr lang="de-DE" sz="2800" dirty="0"/>
                <a:t>persönlicher Beitrag zur Verkehrswende </a:t>
              </a:r>
            </a:p>
          </p:txBody>
        </p:sp>
        <p:pic>
          <p:nvPicPr>
            <p:cNvPr id="96" name="Grafik 95" descr="Auto">
              <a:extLst>
                <a:ext uri="{FF2B5EF4-FFF2-40B4-BE49-F238E27FC236}">
                  <a16:creationId xmlns:a16="http://schemas.microsoft.com/office/drawing/2014/main" id="{777039C5-1453-4818-9D10-40D47C13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2195" y="373213"/>
              <a:ext cx="771804" cy="771804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4F0C7543-FB0A-4168-A1AE-785B747D3B90}"/>
              </a:ext>
            </a:extLst>
          </p:cNvPr>
          <p:cNvGrpSpPr/>
          <p:nvPr/>
        </p:nvGrpSpPr>
        <p:grpSpPr>
          <a:xfrm>
            <a:off x="452910" y="4581114"/>
            <a:ext cx="4084680" cy="1706575"/>
            <a:chOff x="452909" y="4885912"/>
            <a:chExt cx="4524115" cy="1706575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D95107C5-3534-4C18-91B1-2164168A07B9}"/>
                </a:ext>
              </a:extLst>
            </p:cNvPr>
            <p:cNvSpPr txBox="1"/>
            <p:nvPr/>
          </p:nvSpPr>
          <p:spPr>
            <a:xfrm>
              <a:off x="481898" y="4903272"/>
              <a:ext cx="4389848" cy="1638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Ja, </a:t>
              </a:r>
              <a:r>
                <a:rPr lang="de-DE" dirty="0"/>
                <a:t>die Herstellung eines E-Autos verursacht große Umweltschäden.</a:t>
              </a:r>
            </a:p>
            <a:p>
              <a:endParaRPr lang="de-DE" sz="1050" dirty="0"/>
            </a:p>
            <a:p>
              <a:r>
                <a:rPr lang="de-DE" b="1" dirty="0"/>
                <a:t>Nein, </a:t>
              </a:r>
              <a:r>
                <a:rPr lang="de-DE" dirty="0"/>
                <a:t>deshalb sollte man trotzdem nicht Diesel oder Benziner fahren.</a:t>
              </a:r>
            </a:p>
            <a:p>
              <a:endParaRPr lang="de-DE" sz="400" dirty="0"/>
            </a:p>
            <a:p>
              <a:r>
                <a:rPr lang="de-DE" sz="1400" dirty="0"/>
                <a:t>Begründung: Nächste Seite…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3B085595-003B-4340-A2CA-A52127DBF095}"/>
                </a:ext>
              </a:extLst>
            </p:cNvPr>
            <p:cNvSpPr/>
            <p:nvPr/>
          </p:nvSpPr>
          <p:spPr>
            <a:xfrm>
              <a:off x="452909" y="4885912"/>
              <a:ext cx="4524115" cy="17065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85EBAAF-4EE7-4213-80B0-1AE1B17E1C87}"/>
              </a:ext>
            </a:extLst>
          </p:cNvPr>
          <p:cNvGrpSpPr/>
          <p:nvPr/>
        </p:nvGrpSpPr>
        <p:grpSpPr>
          <a:xfrm>
            <a:off x="467693" y="1430818"/>
            <a:ext cx="8233436" cy="2914985"/>
            <a:chOff x="467693" y="1430818"/>
            <a:chExt cx="8233436" cy="2914985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6838617E-2562-45E1-956F-CFDB5FF7A5C1}"/>
                </a:ext>
              </a:extLst>
            </p:cNvPr>
            <p:cNvGrpSpPr/>
            <p:nvPr/>
          </p:nvGrpSpPr>
          <p:grpSpPr>
            <a:xfrm>
              <a:off x="467693" y="1430818"/>
              <a:ext cx="8233436" cy="2914985"/>
              <a:chOff x="142235" y="1601298"/>
              <a:chExt cx="8233436" cy="2914985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71FB7CFC-EF99-471A-97F6-F304CB39FCDD}"/>
                  </a:ext>
                </a:extLst>
              </p:cNvPr>
              <p:cNvGrpSpPr/>
              <p:nvPr/>
            </p:nvGrpSpPr>
            <p:grpSpPr>
              <a:xfrm>
                <a:off x="404413" y="1838427"/>
                <a:ext cx="7550448" cy="2677856"/>
                <a:chOff x="404413" y="1838427"/>
                <a:chExt cx="7550448" cy="2677856"/>
              </a:xfrm>
            </p:grpSpPr>
            <p:sp>
              <p:nvSpPr>
                <p:cNvPr id="9" name="Gleichschenkliges Dreieck 8">
                  <a:extLst>
                    <a:ext uri="{FF2B5EF4-FFF2-40B4-BE49-F238E27FC236}">
                      <a16:creationId xmlns:a16="http://schemas.microsoft.com/office/drawing/2014/main" id="{E5E9D353-3EE4-4212-84A4-B0AE13D0829D}"/>
                    </a:ext>
                  </a:extLst>
                </p:cNvPr>
                <p:cNvSpPr/>
                <p:nvPr/>
              </p:nvSpPr>
              <p:spPr>
                <a:xfrm rot="5400000">
                  <a:off x="4083241" y="60233"/>
                  <a:ext cx="380066" cy="7354712"/>
                </a:xfrm>
                <a:prstGeom prst="triangle">
                  <a:avLst/>
                </a:prstGeom>
                <a:gradFill flip="none" rotWithShape="1">
                  <a:gsLst>
                    <a:gs pos="39000">
                      <a:schemeClr val="bg1"/>
                    </a:gs>
                    <a:gs pos="7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43" name="Gruppieren 42">
                  <a:extLst>
                    <a:ext uri="{FF2B5EF4-FFF2-40B4-BE49-F238E27FC236}">
                      <a16:creationId xmlns:a16="http://schemas.microsoft.com/office/drawing/2014/main" id="{D85060AC-B5D8-4E11-80D0-AE083A89DD77}"/>
                    </a:ext>
                  </a:extLst>
                </p:cNvPr>
                <p:cNvGrpSpPr/>
                <p:nvPr/>
              </p:nvGrpSpPr>
              <p:grpSpPr>
                <a:xfrm>
                  <a:off x="2255375" y="2819476"/>
                  <a:ext cx="1079621" cy="772449"/>
                  <a:chOff x="1619321" y="3488575"/>
                  <a:chExt cx="1079621" cy="772449"/>
                </a:xfrm>
              </p:grpSpPr>
              <p:pic>
                <p:nvPicPr>
                  <p:cNvPr id="124" name="Grafik 123" descr="Auto">
                    <a:extLst>
                      <a:ext uri="{FF2B5EF4-FFF2-40B4-BE49-F238E27FC236}">
                        <a16:creationId xmlns:a16="http://schemas.microsoft.com/office/drawing/2014/main" id="{CF324FC4-7D45-4613-84E3-EEF7848C9A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26493" y="3488575"/>
                    <a:ext cx="772449" cy="772449"/>
                  </a:xfrm>
                  <a:prstGeom prst="rect">
                    <a:avLst/>
                  </a:prstGeom>
                </p:spPr>
              </p:pic>
              <p:pic>
                <p:nvPicPr>
                  <p:cNvPr id="125" name="Grafik 124" descr="Mann">
                    <a:extLst>
                      <a:ext uri="{FF2B5EF4-FFF2-40B4-BE49-F238E27FC236}">
                        <a16:creationId xmlns:a16="http://schemas.microsoft.com/office/drawing/2014/main" id="{000325AC-62C8-4A67-BC27-7EB7C3503B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19321" y="3635408"/>
                    <a:ext cx="419557" cy="41955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" name="Gruppieren 40">
                  <a:extLst>
                    <a:ext uri="{FF2B5EF4-FFF2-40B4-BE49-F238E27FC236}">
                      <a16:creationId xmlns:a16="http://schemas.microsoft.com/office/drawing/2014/main" id="{D527DF6C-66DC-4F04-997F-6B1F13A7CF77}"/>
                    </a:ext>
                  </a:extLst>
                </p:cNvPr>
                <p:cNvGrpSpPr/>
                <p:nvPr/>
              </p:nvGrpSpPr>
              <p:grpSpPr>
                <a:xfrm>
                  <a:off x="3792574" y="2713495"/>
                  <a:ext cx="1187702" cy="914400"/>
                  <a:chOff x="2771098" y="3429000"/>
                  <a:chExt cx="1187702" cy="914400"/>
                </a:xfrm>
              </p:grpSpPr>
              <p:pic>
                <p:nvPicPr>
                  <p:cNvPr id="18" name="Grafik 17" descr="Elektroauto">
                    <a:extLst>
                      <a:ext uri="{FF2B5EF4-FFF2-40B4-BE49-F238E27FC236}">
                        <a16:creationId xmlns:a16="http://schemas.microsoft.com/office/drawing/2014/main" id="{6C923D38-DDCB-43C3-AA12-E7ED6C30B6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44400" y="3429000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26" name="Grafik 125" descr="Mann">
                    <a:extLst>
                      <a:ext uri="{FF2B5EF4-FFF2-40B4-BE49-F238E27FC236}">
                        <a16:creationId xmlns:a16="http://schemas.microsoft.com/office/drawing/2014/main" id="{4E8DFE67-40A5-4412-BEF3-AE7226B815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71098" y="3704028"/>
                    <a:ext cx="419557" cy="41955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Gruppieren 39">
                  <a:extLst>
                    <a:ext uri="{FF2B5EF4-FFF2-40B4-BE49-F238E27FC236}">
                      <a16:creationId xmlns:a16="http://schemas.microsoft.com/office/drawing/2014/main" id="{BE1D2B3C-0DB6-4B1F-92E4-508803F25D35}"/>
                    </a:ext>
                  </a:extLst>
                </p:cNvPr>
                <p:cNvGrpSpPr/>
                <p:nvPr/>
              </p:nvGrpSpPr>
              <p:grpSpPr>
                <a:xfrm>
                  <a:off x="5567261" y="2728782"/>
                  <a:ext cx="1478340" cy="914400"/>
                  <a:chOff x="3981327" y="3429000"/>
                  <a:chExt cx="1478340" cy="914400"/>
                </a:xfrm>
              </p:grpSpPr>
              <p:pic>
                <p:nvPicPr>
                  <p:cNvPr id="12" name="Grafik 11" descr="Gruppe">
                    <a:extLst>
                      <a:ext uri="{FF2B5EF4-FFF2-40B4-BE49-F238E27FC236}">
                        <a16:creationId xmlns:a16="http://schemas.microsoft.com/office/drawing/2014/main" id="{EF15F0D6-B3DD-4358-B059-AFC115AD55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81327" y="3584611"/>
                    <a:ext cx="627983" cy="627983"/>
                  </a:xfrm>
                  <a:prstGeom prst="rect">
                    <a:avLst/>
                  </a:prstGeom>
                </p:spPr>
              </p:pic>
              <p:pic>
                <p:nvPicPr>
                  <p:cNvPr id="127" name="Grafik 126" descr="Elektroauto">
                    <a:extLst>
                      <a:ext uri="{FF2B5EF4-FFF2-40B4-BE49-F238E27FC236}">
                        <a16:creationId xmlns:a16="http://schemas.microsoft.com/office/drawing/2014/main" id="{DB26A882-CFCB-44BC-8CF6-49D62F9840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5267" y="3429000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4" name="Gruppieren 43">
                  <a:extLst>
                    <a:ext uri="{FF2B5EF4-FFF2-40B4-BE49-F238E27FC236}">
                      <a16:creationId xmlns:a16="http://schemas.microsoft.com/office/drawing/2014/main" id="{B2CE0FB5-A696-475C-BDC7-11EAA0A770A4}"/>
                    </a:ext>
                  </a:extLst>
                </p:cNvPr>
                <p:cNvGrpSpPr/>
                <p:nvPr/>
              </p:nvGrpSpPr>
              <p:grpSpPr>
                <a:xfrm>
                  <a:off x="404413" y="2894028"/>
                  <a:ext cx="1388821" cy="578117"/>
                  <a:chOff x="243745" y="3560861"/>
                  <a:chExt cx="1388821" cy="578117"/>
                </a:xfrm>
              </p:grpSpPr>
              <p:pic>
                <p:nvPicPr>
                  <p:cNvPr id="14" name="Grafik 13" descr="Mann">
                    <a:extLst>
                      <a:ext uri="{FF2B5EF4-FFF2-40B4-BE49-F238E27FC236}">
                        <a16:creationId xmlns:a16="http://schemas.microsoft.com/office/drawing/2014/main" id="{9D28BA55-519C-4902-8AE1-E4B9A5611B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3745" y="3638476"/>
                    <a:ext cx="419557" cy="419557"/>
                  </a:xfrm>
                  <a:prstGeom prst="rect">
                    <a:avLst/>
                  </a:prstGeom>
                </p:spPr>
              </p:pic>
              <p:pic>
                <p:nvPicPr>
                  <p:cNvPr id="42" name="Grafik 41">
                    <a:extLst>
                      <a:ext uri="{FF2B5EF4-FFF2-40B4-BE49-F238E27FC236}">
                        <a16:creationId xmlns:a16="http://schemas.microsoft.com/office/drawing/2014/main" id="{40967404-C17B-4BCA-B28A-106E706E5E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 flipH="1">
                    <a:off x="560331" y="3560861"/>
                    <a:ext cx="1072235" cy="57811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uppieren 50">
                  <a:extLst>
                    <a:ext uri="{FF2B5EF4-FFF2-40B4-BE49-F238E27FC236}">
                      <a16:creationId xmlns:a16="http://schemas.microsoft.com/office/drawing/2014/main" id="{1C12EBF0-CC84-4649-8331-282D9E61E0ED}"/>
                    </a:ext>
                  </a:extLst>
                </p:cNvPr>
                <p:cNvGrpSpPr/>
                <p:nvPr/>
              </p:nvGrpSpPr>
              <p:grpSpPr>
                <a:xfrm>
                  <a:off x="5839290" y="3821764"/>
                  <a:ext cx="2115571" cy="694519"/>
                  <a:chOff x="5678622" y="4488597"/>
                  <a:chExt cx="2115571" cy="694519"/>
                </a:xfrm>
              </p:grpSpPr>
              <p:pic>
                <p:nvPicPr>
                  <p:cNvPr id="46" name="Grafik 45" descr="Bus">
                    <a:extLst>
                      <a:ext uri="{FF2B5EF4-FFF2-40B4-BE49-F238E27FC236}">
                        <a16:creationId xmlns:a16="http://schemas.microsoft.com/office/drawing/2014/main" id="{33900C3F-14A1-40CD-8A46-09EAD64346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78622" y="4524176"/>
                    <a:ext cx="658940" cy="658940"/>
                  </a:xfrm>
                  <a:prstGeom prst="rect">
                    <a:avLst/>
                  </a:prstGeom>
                </p:spPr>
              </p:pic>
              <p:pic>
                <p:nvPicPr>
                  <p:cNvPr id="48" name="Grafik 47" descr="Straßenbahnwagen">
                    <a:extLst>
                      <a:ext uri="{FF2B5EF4-FFF2-40B4-BE49-F238E27FC236}">
                        <a16:creationId xmlns:a16="http://schemas.microsoft.com/office/drawing/2014/main" id="{46E496DF-1120-4F8B-BFB6-2BC51B872E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90956" y="4488597"/>
                    <a:ext cx="607578" cy="607578"/>
                  </a:xfrm>
                  <a:prstGeom prst="rect">
                    <a:avLst/>
                  </a:prstGeom>
                </p:spPr>
              </p:pic>
              <p:pic>
                <p:nvPicPr>
                  <p:cNvPr id="50" name="Grafik 49" descr="Radfahren">
                    <a:extLst>
                      <a:ext uri="{FF2B5EF4-FFF2-40B4-BE49-F238E27FC236}">
                        <a16:creationId xmlns:a16="http://schemas.microsoft.com/office/drawing/2014/main" id="{441B40E8-09EF-448C-8ADD-9F1927C362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49906" y="4571578"/>
                    <a:ext cx="544287" cy="54428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" name="Gruppieren 3">
                  <a:extLst>
                    <a:ext uri="{FF2B5EF4-FFF2-40B4-BE49-F238E27FC236}">
                      <a16:creationId xmlns:a16="http://schemas.microsoft.com/office/drawing/2014/main" id="{9286DDB8-827D-4FFB-85DF-732A5BB0DC86}"/>
                    </a:ext>
                  </a:extLst>
                </p:cNvPr>
                <p:cNvGrpSpPr/>
                <p:nvPr/>
              </p:nvGrpSpPr>
              <p:grpSpPr>
                <a:xfrm>
                  <a:off x="871797" y="1838427"/>
                  <a:ext cx="5958581" cy="837121"/>
                  <a:chOff x="871797" y="1838427"/>
                  <a:chExt cx="5958581" cy="837121"/>
                </a:xfrm>
              </p:grpSpPr>
              <p:sp>
                <p:nvSpPr>
                  <p:cNvPr id="3" name="Textfeld 2">
                    <a:extLst>
                      <a:ext uri="{FF2B5EF4-FFF2-40B4-BE49-F238E27FC236}">
                        <a16:creationId xmlns:a16="http://schemas.microsoft.com/office/drawing/2014/main" id="{0D5526AC-7EC4-442D-8A6F-F7CE638B61DE}"/>
                      </a:ext>
                    </a:extLst>
                  </p:cNvPr>
                  <p:cNvSpPr txBox="1"/>
                  <p:nvPr/>
                </p:nvSpPr>
                <p:spPr>
                  <a:xfrm>
                    <a:off x="871797" y="2306216"/>
                    <a:ext cx="7718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dirty="0"/>
                      <a:t>SUV</a:t>
                    </a:r>
                  </a:p>
                </p:txBody>
              </p:sp>
              <p:sp>
                <p:nvSpPr>
                  <p:cNvPr id="128" name="Textfeld 127">
                    <a:extLst>
                      <a:ext uri="{FF2B5EF4-FFF2-40B4-BE49-F238E27FC236}">
                        <a16:creationId xmlns:a16="http://schemas.microsoft.com/office/drawing/2014/main" id="{81782A18-D672-4B20-A88E-8A98ED64A5B0}"/>
                      </a:ext>
                    </a:extLst>
                  </p:cNvPr>
                  <p:cNvSpPr txBox="1"/>
                  <p:nvPr/>
                </p:nvSpPr>
                <p:spPr>
                  <a:xfrm>
                    <a:off x="3013027" y="2283441"/>
                    <a:ext cx="126311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dirty="0"/>
                      <a:t>Kleinwagen</a:t>
                    </a:r>
                  </a:p>
                </p:txBody>
              </p:sp>
              <p:sp>
                <p:nvSpPr>
                  <p:cNvPr id="129" name="Textfeld 128">
                    <a:extLst>
                      <a:ext uri="{FF2B5EF4-FFF2-40B4-BE49-F238E27FC236}">
                        <a16:creationId xmlns:a16="http://schemas.microsoft.com/office/drawing/2014/main" id="{CA186255-B45B-4188-912F-D4135FBBCF4F}"/>
                      </a:ext>
                    </a:extLst>
                  </p:cNvPr>
                  <p:cNvSpPr txBox="1"/>
                  <p:nvPr/>
                </p:nvSpPr>
                <p:spPr>
                  <a:xfrm>
                    <a:off x="5567260" y="2302784"/>
                    <a:ext cx="126311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dirty="0"/>
                      <a:t>Carsharing</a:t>
                    </a:r>
                  </a:p>
                </p:txBody>
              </p:sp>
              <p:sp>
                <p:nvSpPr>
                  <p:cNvPr id="130" name="Textfeld 129">
                    <a:extLst>
                      <a:ext uri="{FF2B5EF4-FFF2-40B4-BE49-F238E27FC236}">
                        <a16:creationId xmlns:a16="http://schemas.microsoft.com/office/drawing/2014/main" id="{B14073E2-309F-416A-AAA5-166AC6DB0AD4}"/>
                      </a:ext>
                    </a:extLst>
                  </p:cNvPr>
                  <p:cNvSpPr txBox="1"/>
                  <p:nvPr/>
                </p:nvSpPr>
                <p:spPr>
                  <a:xfrm>
                    <a:off x="1327202" y="1840962"/>
                    <a:ext cx="25473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dirty="0"/>
                      <a:t>Verbrennungsmotor</a:t>
                    </a:r>
                  </a:p>
                </p:txBody>
              </p:sp>
              <p:sp>
                <p:nvSpPr>
                  <p:cNvPr id="131" name="Textfeld 130">
                    <a:extLst>
                      <a:ext uri="{FF2B5EF4-FFF2-40B4-BE49-F238E27FC236}">
                        <a16:creationId xmlns:a16="http://schemas.microsoft.com/office/drawing/2014/main" id="{451C7F9A-9DFA-4EFA-B8F2-24C751C1702D}"/>
                      </a:ext>
                    </a:extLst>
                  </p:cNvPr>
                  <p:cNvSpPr txBox="1"/>
                  <p:nvPr/>
                </p:nvSpPr>
                <p:spPr>
                  <a:xfrm>
                    <a:off x="4499157" y="1838427"/>
                    <a:ext cx="173298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dirty="0"/>
                      <a:t>Elektromotor/H</a:t>
                    </a:r>
                    <a:r>
                      <a:rPr lang="de-DE" baseline="-25000" dirty="0"/>
                      <a:t>2</a:t>
                    </a:r>
                  </a:p>
                </p:txBody>
              </p:sp>
            </p:grpSp>
          </p:grp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823EDECC-3FCA-416B-A458-551D45D868B1}"/>
                  </a:ext>
                </a:extLst>
              </p:cNvPr>
              <p:cNvSpPr/>
              <p:nvPr/>
            </p:nvSpPr>
            <p:spPr>
              <a:xfrm>
                <a:off x="142235" y="1601298"/>
                <a:ext cx="8233436" cy="2914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ED4FF8F-C903-4F6B-B8BE-BCCFF3F0D700}"/>
                </a:ext>
              </a:extLst>
            </p:cNvPr>
            <p:cNvSpPr txBox="1"/>
            <p:nvPr/>
          </p:nvSpPr>
          <p:spPr>
            <a:xfrm>
              <a:off x="944910" y="3384299"/>
              <a:ext cx="712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</a:rPr>
                <a:t>CO</a:t>
              </a:r>
              <a:r>
                <a:rPr lang="de-DE" sz="2000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1C350465-E369-48FA-8040-0A7EDCBF8314}"/>
                </a:ext>
              </a:extLst>
            </p:cNvPr>
            <p:cNvSpPr txBox="1"/>
            <p:nvPr/>
          </p:nvSpPr>
          <p:spPr>
            <a:xfrm>
              <a:off x="3794065" y="3428171"/>
              <a:ext cx="7127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chemeClr val="bg1"/>
                  </a:solidFill>
                </a:rPr>
                <a:t>CO</a:t>
              </a:r>
              <a:r>
                <a:rPr lang="de-DE" sz="1200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690A0492-8450-407A-BA2F-02D4E8670321}"/>
              </a:ext>
            </a:extLst>
          </p:cNvPr>
          <p:cNvGrpSpPr/>
          <p:nvPr/>
        </p:nvGrpSpPr>
        <p:grpSpPr>
          <a:xfrm>
            <a:off x="9835764" y="832470"/>
            <a:ext cx="2205814" cy="5290913"/>
            <a:chOff x="9835764" y="832470"/>
            <a:chExt cx="2205814" cy="5290913"/>
          </a:xfrm>
        </p:grpSpPr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05BA2B35-E97D-4A23-A41D-08C89D180E24}"/>
                </a:ext>
              </a:extLst>
            </p:cNvPr>
            <p:cNvGrpSpPr/>
            <p:nvPr/>
          </p:nvGrpSpPr>
          <p:grpSpPr>
            <a:xfrm>
              <a:off x="9835764" y="832470"/>
              <a:ext cx="2205814" cy="5290913"/>
              <a:chOff x="9835764" y="832470"/>
              <a:chExt cx="2205814" cy="5290913"/>
            </a:xfrm>
          </p:grpSpPr>
          <p:grpSp>
            <p:nvGrpSpPr>
              <p:cNvPr id="100" name="Gruppieren 99">
                <a:extLst>
                  <a:ext uri="{FF2B5EF4-FFF2-40B4-BE49-F238E27FC236}">
                    <a16:creationId xmlns:a16="http://schemas.microsoft.com/office/drawing/2014/main" id="{50D98DE9-1C75-4BB8-9F09-A80B70060C91}"/>
                  </a:ext>
                </a:extLst>
              </p:cNvPr>
              <p:cNvGrpSpPr/>
              <p:nvPr/>
            </p:nvGrpSpPr>
            <p:grpSpPr>
              <a:xfrm>
                <a:off x="9835764" y="832470"/>
                <a:ext cx="2205814" cy="5290913"/>
                <a:chOff x="9835764" y="832470"/>
                <a:chExt cx="2205814" cy="5290913"/>
              </a:xfrm>
            </p:grpSpPr>
            <p:grpSp>
              <p:nvGrpSpPr>
                <p:cNvPr id="104" name="Gruppieren 103">
                  <a:extLst>
                    <a:ext uri="{FF2B5EF4-FFF2-40B4-BE49-F238E27FC236}">
                      <a16:creationId xmlns:a16="http://schemas.microsoft.com/office/drawing/2014/main" id="{62F3F806-5E26-49C1-AE30-61E599F710E8}"/>
                    </a:ext>
                  </a:extLst>
                </p:cNvPr>
                <p:cNvGrpSpPr/>
                <p:nvPr/>
              </p:nvGrpSpPr>
              <p:grpSpPr>
                <a:xfrm>
                  <a:off x="9835764" y="832470"/>
                  <a:ext cx="2205262" cy="5290913"/>
                  <a:chOff x="9847639" y="832470"/>
                  <a:chExt cx="2205262" cy="5290913"/>
                </a:xfrm>
              </p:grpSpPr>
              <p:grpSp>
                <p:nvGrpSpPr>
                  <p:cNvPr id="106" name="Gruppieren 105">
                    <a:extLst>
                      <a:ext uri="{FF2B5EF4-FFF2-40B4-BE49-F238E27FC236}">
                        <a16:creationId xmlns:a16="http://schemas.microsoft.com/office/drawing/2014/main" id="{FEA91932-44EB-4A97-AD26-EAFF29BF8D16}"/>
                      </a:ext>
                    </a:extLst>
                  </p:cNvPr>
                  <p:cNvGrpSpPr/>
                  <p:nvPr/>
                </p:nvGrpSpPr>
                <p:grpSpPr>
                  <a:xfrm>
                    <a:off x="11845634" y="832470"/>
                    <a:ext cx="207267" cy="5290913"/>
                    <a:chOff x="10610601" y="832470"/>
                    <a:chExt cx="207267" cy="5290913"/>
                  </a:xfrm>
                </p:grpSpPr>
                <p:cxnSp>
                  <p:nvCxnSpPr>
                    <p:cNvPr id="108" name="Gerade Verbindung mit Pfeil 107">
                      <a:extLst>
                        <a:ext uri="{FF2B5EF4-FFF2-40B4-BE49-F238E27FC236}">
                          <a16:creationId xmlns:a16="http://schemas.microsoft.com/office/drawing/2014/main" id="{D6D3067D-9A74-4FF1-8263-C184DA0579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806545" y="832470"/>
                      <a:ext cx="8136" cy="5290913"/>
                    </a:xfrm>
                    <a:prstGeom prst="straightConnector1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Gerader Verbinder 108">
                      <a:extLst>
                        <a:ext uri="{FF2B5EF4-FFF2-40B4-BE49-F238E27FC236}">
                          <a16:creationId xmlns:a16="http://schemas.microsoft.com/office/drawing/2014/main" id="{90099688-F7AA-4F63-AA4D-56CF8907BC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0601" y="1946587"/>
                      <a:ext cx="195944" cy="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Gerader Verbinder 109">
                      <a:extLst>
                        <a:ext uri="{FF2B5EF4-FFF2-40B4-BE49-F238E27FC236}">
                          <a16:creationId xmlns:a16="http://schemas.microsoft.com/office/drawing/2014/main" id="{8C0D7468-4A55-4D5F-8C57-C1DB90356B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8737" y="4170904"/>
                      <a:ext cx="195944" cy="0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Gerader Verbinder 110">
                      <a:extLst>
                        <a:ext uri="{FF2B5EF4-FFF2-40B4-BE49-F238E27FC236}">
                          <a16:creationId xmlns:a16="http://schemas.microsoft.com/office/drawing/2014/main" id="{B55549AB-662F-495B-9E22-8E7DEAF416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729537"/>
                      <a:ext cx="106325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Gerader Verbinder 111">
                      <a:extLst>
                        <a:ext uri="{FF2B5EF4-FFF2-40B4-BE49-F238E27FC236}">
                          <a16:creationId xmlns:a16="http://schemas.microsoft.com/office/drawing/2014/main" id="{0B742309-E3EC-4D07-8C4D-6AD06CCC76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3276296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Gerader Verbinder 112">
                      <a:extLst>
                        <a:ext uri="{FF2B5EF4-FFF2-40B4-BE49-F238E27FC236}">
                          <a16:creationId xmlns:a16="http://schemas.microsoft.com/office/drawing/2014/main" id="{5EEF6DE0-E283-462B-83F3-70CD27CD61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2801283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Gerader Verbinder 113">
                      <a:extLst>
                        <a:ext uri="{FF2B5EF4-FFF2-40B4-BE49-F238E27FC236}">
                          <a16:creationId xmlns:a16="http://schemas.microsoft.com/office/drawing/2014/main" id="{EAD2E613-FF1E-4651-8E3C-D73C1EF0BB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711543" y="2405509"/>
                      <a:ext cx="95002" cy="2236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Gerader Verbinder 114">
                      <a:extLst>
                        <a:ext uri="{FF2B5EF4-FFF2-40B4-BE49-F238E27FC236}">
                          <a16:creationId xmlns:a16="http://schemas.microsoft.com/office/drawing/2014/main" id="{533B7A4B-1A50-4EEF-B6B1-08B361DDBC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537338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Gerader Verbinder 115">
                      <a:extLst>
                        <a:ext uri="{FF2B5EF4-FFF2-40B4-BE49-F238E27FC236}">
                          <a16:creationId xmlns:a16="http://schemas.microsoft.com/office/drawing/2014/main" id="{70F665D3-C19E-49CD-9276-C591DF0C7F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867047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Gerader Verbinder 116">
                      <a:extLst>
                        <a:ext uri="{FF2B5EF4-FFF2-40B4-BE49-F238E27FC236}">
                          <a16:creationId xmlns:a16="http://schemas.microsoft.com/office/drawing/2014/main" id="{3639C97D-B4A7-4EF4-A1E6-AAC4243953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5392034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Gerader Verbinder 117">
                      <a:extLst>
                        <a:ext uri="{FF2B5EF4-FFF2-40B4-BE49-F238E27FC236}">
                          <a16:creationId xmlns:a16="http://schemas.microsoft.com/office/drawing/2014/main" id="{F4C8457B-9DCD-4999-811A-9613DCB50F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11543" y="4996260"/>
                      <a:ext cx="9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7" name="Gerader Verbinder 106">
                    <a:extLst>
                      <a:ext uri="{FF2B5EF4-FFF2-40B4-BE49-F238E27FC236}">
                        <a16:creationId xmlns:a16="http://schemas.microsoft.com/office/drawing/2014/main" id="{0E70EA1E-F33A-464B-8A59-6DE1CEEDCE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47639" y="5618652"/>
                    <a:ext cx="2190200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5" name="Gerader Verbinder 104">
                  <a:extLst>
                    <a:ext uri="{FF2B5EF4-FFF2-40B4-BE49-F238E27FC236}">
                      <a16:creationId xmlns:a16="http://schemas.microsoft.com/office/drawing/2014/main" id="{56C31BFC-CD72-4879-9314-B2BAF374C5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34701" y="1493345"/>
                  <a:ext cx="106877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uppieren 100">
                <a:extLst>
                  <a:ext uri="{FF2B5EF4-FFF2-40B4-BE49-F238E27FC236}">
                    <a16:creationId xmlns:a16="http://schemas.microsoft.com/office/drawing/2014/main" id="{869609C4-4AD4-4E20-B9ED-B5B5DDA9CCC7}"/>
                  </a:ext>
                </a:extLst>
              </p:cNvPr>
              <p:cNvGrpSpPr/>
              <p:nvPr/>
            </p:nvGrpSpPr>
            <p:grpSpPr>
              <a:xfrm>
                <a:off x="11538394" y="1805052"/>
                <a:ext cx="412834" cy="2504963"/>
                <a:chOff x="11538394" y="1805052"/>
                <a:chExt cx="412834" cy="2504963"/>
              </a:xfrm>
            </p:grpSpPr>
            <p:sp>
              <p:nvSpPr>
                <p:cNvPr id="102" name="Textfeld 101">
                  <a:extLst>
                    <a:ext uri="{FF2B5EF4-FFF2-40B4-BE49-F238E27FC236}">
                      <a16:creationId xmlns:a16="http://schemas.microsoft.com/office/drawing/2014/main" id="{3ACD1518-6B04-4735-B151-03F37FE18FEE}"/>
                    </a:ext>
                  </a:extLst>
                </p:cNvPr>
                <p:cNvSpPr txBox="1"/>
                <p:nvPr/>
              </p:nvSpPr>
              <p:spPr>
                <a:xfrm>
                  <a:off x="11538394" y="1805052"/>
                  <a:ext cx="41283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10</a:t>
                  </a:r>
                </a:p>
              </p:txBody>
            </p:sp>
            <p:sp>
              <p:nvSpPr>
                <p:cNvPr id="103" name="Textfeld 102">
                  <a:extLst>
                    <a:ext uri="{FF2B5EF4-FFF2-40B4-BE49-F238E27FC236}">
                      <a16:creationId xmlns:a16="http://schemas.microsoft.com/office/drawing/2014/main" id="{7C5A68B1-35DD-42AE-BC02-0472CDF67E73}"/>
                    </a:ext>
                  </a:extLst>
                </p:cNvPr>
                <p:cNvSpPr txBox="1"/>
                <p:nvPr/>
              </p:nvSpPr>
              <p:spPr>
                <a:xfrm>
                  <a:off x="11609643" y="4022833"/>
                  <a:ext cx="265899" cy="287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/>
                    <a:t>5</a:t>
                  </a:r>
                </a:p>
              </p:txBody>
            </p:sp>
          </p:grpSp>
        </p:grpSp>
        <p:cxnSp>
          <p:nvCxnSpPr>
            <p:cNvPr id="99" name="Gerader Verbinder 98">
              <a:extLst>
                <a:ext uri="{FF2B5EF4-FFF2-40B4-BE49-F238E27FC236}">
                  <a16:creationId xmlns:a16="http://schemas.microsoft.com/office/drawing/2014/main" id="{4737F34D-C8F9-4F7B-8C8E-94F3F5E65AC6}"/>
                </a:ext>
              </a:extLst>
            </p:cNvPr>
            <p:cNvCxnSpPr>
              <a:cxnSpLocks/>
            </p:cNvCxnSpPr>
            <p:nvPr/>
          </p:nvCxnSpPr>
          <p:spPr>
            <a:xfrm>
              <a:off x="9847639" y="1275550"/>
              <a:ext cx="21902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43FECE2-0F6A-4924-873B-AFD90FDE12E0}"/>
              </a:ext>
            </a:extLst>
          </p:cNvPr>
          <p:cNvGrpSpPr/>
          <p:nvPr/>
        </p:nvGrpSpPr>
        <p:grpSpPr>
          <a:xfrm>
            <a:off x="4703201" y="4582932"/>
            <a:ext cx="3997928" cy="1704757"/>
            <a:chOff x="4703201" y="4582932"/>
            <a:chExt cx="3997928" cy="1704757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D731FF42-7826-43C1-A460-C43E4BCC715D}"/>
                </a:ext>
              </a:extLst>
            </p:cNvPr>
            <p:cNvSpPr txBox="1"/>
            <p:nvPr/>
          </p:nvSpPr>
          <p:spPr>
            <a:xfrm>
              <a:off x="4751164" y="4667325"/>
              <a:ext cx="38285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Auf dem Land / Pendler ohne ÖPNV-Anschluss?</a:t>
              </a:r>
            </a:p>
            <a:p>
              <a:r>
                <a:rPr lang="de-DE" dirty="0"/>
                <a:t>- Ungünstigste Situation</a:t>
              </a:r>
            </a:p>
            <a:p>
              <a:r>
                <a:rPr lang="de-DE" dirty="0"/>
                <a:t>- Kleines E-Auto oder E-Roller</a:t>
              </a:r>
            </a:p>
            <a:p>
              <a:r>
                <a:rPr lang="de-DE" dirty="0"/>
                <a:t>- Ggf. langfristig Wohnortwechsel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29A5650C-20BE-49EA-AF54-2F470B4F01F5}"/>
                </a:ext>
              </a:extLst>
            </p:cNvPr>
            <p:cNvSpPr/>
            <p:nvPr/>
          </p:nvSpPr>
          <p:spPr>
            <a:xfrm>
              <a:off x="4703201" y="4582932"/>
              <a:ext cx="3997928" cy="17047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351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rechblase: rechteckig 1">
            <a:extLst>
              <a:ext uri="{FF2B5EF4-FFF2-40B4-BE49-F238E27FC236}">
                <a16:creationId xmlns:a16="http://schemas.microsoft.com/office/drawing/2014/main" id="{9C167062-7817-4F25-95B5-C1069F9DA64B}"/>
              </a:ext>
            </a:extLst>
          </p:cNvPr>
          <p:cNvSpPr/>
          <p:nvPr/>
        </p:nvSpPr>
        <p:spPr>
          <a:xfrm>
            <a:off x="274943" y="587326"/>
            <a:ext cx="2561112" cy="783771"/>
          </a:xfrm>
          <a:prstGeom prst="wedgeRectCallout">
            <a:avLst>
              <a:gd name="adj1" fmla="val -36404"/>
              <a:gd name="adj2" fmla="val -7887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Schädigen Elektroautos die Umwelt?</a:t>
            </a:r>
          </a:p>
        </p:txBody>
      </p:sp>
      <p:sp>
        <p:nvSpPr>
          <p:cNvPr id="3" name="Sprechblase: rechteckig 2">
            <a:extLst>
              <a:ext uri="{FF2B5EF4-FFF2-40B4-BE49-F238E27FC236}">
                <a16:creationId xmlns:a16="http://schemas.microsoft.com/office/drawing/2014/main" id="{26A83F20-D679-4941-AC64-2C35AA76F901}"/>
              </a:ext>
            </a:extLst>
          </p:cNvPr>
          <p:cNvSpPr/>
          <p:nvPr/>
        </p:nvSpPr>
        <p:spPr>
          <a:xfrm>
            <a:off x="274943" y="1728965"/>
            <a:ext cx="2561112" cy="998736"/>
          </a:xfrm>
          <a:prstGeom prst="wedgeRectCallout">
            <a:avLst>
              <a:gd name="adj1" fmla="val 34398"/>
              <a:gd name="adj2" fmla="val 710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Die Herstellung eines Akkus ist durchaus umweltschädlich. </a:t>
            </a:r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06D2B5A2-D602-489B-8620-1E048B4EA5FE}"/>
              </a:ext>
            </a:extLst>
          </p:cNvPr>
          <p:cNvSpPr/>
          <p:nvPr/>
        </p:nvSpPr>
        <p:spPr>
          <a:xfrm>
            <a:off x="274943" y="3153065"/>
            <a:ext cx="2561112" cy="1171801"/>
          </a:xfrm>
          <a:prstGeom prst="wedgeRectCallout">
            <a:avLst>
              <a:gd name="adj1" fmla="val -32774"/>
              <a:gd name="adj2" fmla="val 654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Ein E-Auto fährt aber (mit Ökostrom) völlig emissionsfrei, ein Benziner oder Diesel nie.</a:t>
            </a:r>
          </a:p>
        </p:txBody>
      </p:sp>
      <p:sp>
        <p:nvSpPr>
          <p:cNvPr id="5" name="Sprechblase: rechteckig 4">
            <a:extLst>
              <a:ext uri="{FF2B5EF4-FFF2-40B4-BE49-F238E27FC236}">
                <a16:creationId xmlns:a16="http://schemas.microsoft.com/office/drawing/2014/main" id="{146BE6FE-28A4-4587-B572-E33EA3267780}"/>
              </a:ext>
            </a:extLst>
          </p:cNvPr>
          <p:cNvSpPr/>
          <p:nvPr/>
        </p:nvSpPr>
        <p:spPr>
          <a:xfrm>
            <a:off x="274944" y="4750229"/>
            <a:ext cx="2561112" cy="1349967"/>
          </a:xfrm>
          <a:prstGeom prst="wedgeRectCallout">
            <a:avLst>
              <a:gd name="adj1" fmla="val 36689"/>
              <a:gd name="adj2" fmla="val 7014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Selbst mit sparsamen Verbrennern ist daher die Verkehrswende unmöglich.</a:t>
            </a: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CD3C8675-6F6F-4F85-B46B-41E19463A663}"/>
              </a:ext>
            </a:extLst>
          </p:cNvPr>
          <p:cNvSpPr/>
          <p:nvPr/>
        </p:nvSpPr>
        <p:spPr>
          <a:xfrm>
            <a:off x="3322124" y="587326"/>
            <a:ext cx="2561112" cy="992092"/>
          </a:xfrm>
          <a:prstGeom prst="wedgeRectCallout">
            <a:avLst>
              <a:gd name="adj1" fmla="val -13409"/>
              <a:gd name="adj2" fmla="val -7294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Ein E-Auto hat eine kurze Reichweite und das Laden dauert so lang.</a:t>
            </a:r>
          </a:p>
        </p:txBody>
      </p:sp>
      <p:sp>
        <p:nvSpPr>
          <p:cNvPr id="16" name="Sprechblase: rechteckig 15">
            <a:extLst>
              <a:ext uri="{FF2B5EF4-FFF2-40B4-BE49-F238E27FC236}">
                <a16:creationId xmlns:a16="http://schemas.microsoft.com/office/drawing/2014/main" id="{CD23124A-F6C1-4A3E-B167-63F245656670}"/>
              </a:ext>
            </a:extLst>
          </p:cNvPr>
          <p:cNvSpPr/>
          <p:nvPr/>
        </p:nvSpPr>
        <p:spPr>
          <a:xfrm>
            <a:off x="3322124" y="1858100"/>
            <a:ext cx="2561112" cy="1171801"/>
          </a:xfrm>
          <a:prstGeom prst="wedgeRectCallout">
            <a:avLst>
              <a:gd name="adj1" fmla="val 37423"/>
              <a:gd name="adj2" fmla="val 721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E-Autos sind bei Langstrecken nicht sinnvoll, da sind Bahn und Bus besser geeignet.</a:t>
            </a:r>
          </a:p>
        </p:txBody>
      </p:sp>
      <p:sp>
        <p:nvSpPr>
          <p:cNvPr id="17" name="Sprechblase: rechteckig 16">
            <a:extLst>
              <a:ext uri="{FF2B5EF4-FFF2-40B4-BE49-F238E27FC236}">
                <a16:creationId xmlns:a16="http://schemas.microsoft.com/office/drawing/2014/main" id="{58E89E9A-D9B9-472B-BE3D-0FC69CCCF497}"/>
              </a:ext>
            </a:extLst>
          </p:cNvPr>
          <p:cNvSpPr/>
          <p:nvPr/>
        </p:nvSpPr>
        <p:spPr>
          <a:xfrm>
            <a:off x="3322125" y="4916163"/>
            <a:ext cx="2561112" cy="998736"/>
          </a:xfrm>
          <a:prstGeom prst="wedgeRectCallout">
            <a:avLst>
              <a:gd name="adj1" fmla="val -38206"/>
              <a:gd name="adj2" fmla="val 7255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Zwischen den Fahrten ist Aufladen (3-6 Stunden) meist gut möglich.</a:t>
            </a:r>
          </a:p>
        </p:txBody>
      </p:sp>
      <p:sp>
        <p:nvSpPr>
          <p:cNvPr id="18" name="Sprechblase: rechteckig 17">
            <a:extLst>
              <a:ext uri="{FF2B5EF4-FFF2-40B4-BE49-F238E27FC236}">
                <a16:creationId xmlns:a16="http://schemas.microsoft.com/office/drawing/2014/main" id="{9E5B64C3-0185-4B26-9A21-3B45F6526FDD}"/>
              </a:ext>
            </a:extLst>
          </p:cNvPr>
          <p:cNvSpPr/>
          <p:nvPr/>
        </p:nvSpPr>
        <p:spPr>
          <a:xfrm>
            <a:off x="6347909" y="587326"/>
            <a:ext cx="2561112" cy="783771"/>
          </a:xfrm>
          <a:prstGeom prst="wedgeRectCallout">
            <a:avLst>
              <a:gd name="adj1" fmla="val 8981"/>
              <a:gd name="adj2" fmla="val -74922"/>
            </a:avLst>
          </a:prstGeom>
          <a:solidFill>
            <a:srgbClr val="D4A4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Ist Fahren mit E-Auto zu teuer?</a:t>
            </a:r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id="{D1805AEA-C395-4E0E-8BDA-F1F2D6E189A1}"/>
              </a:ext>
            </a:extLst>
          </p:cNvPr>
          <p:cNvSpPr/>
          <p:nvPr/>
        </p:nvSpPr>
        <p:spPr>
          <a:xfrm>
            <a:off x="6347909" y="1760145"/>
            <a:ext cx="2561112" cy="998736"/>
          </a:xfrm>
          <a:prstGeom prst="wedgeRectCallout">
            <a:avLst>
              <a:gd name="adj1" fmla="val 34398"/>
              <a:gd name="adj2" fmla="val 7100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Der Anschaffungspreis liegt ca. 10-20% über dem eines Verbrenners.</a:t>
            </a:r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B123AE03-A9EA-43F9-8039-E20F04F91D2C}"/>
              </a:ext>
            </a:extLst>
          </p:cNvPr>
          <p:cNvSpPr/>
          <p:nvPr/>
        </p:nvSpPr>
        <p:spPr>
          <a:xfrm>
            <a:off x="6347909" y="3200012"/>
            <a:ext cx="2561112" cy="1215030"/>
          </a:xfrm>
          <a:prstGeom prst="wedgeRectCallout">
            <a:avLst>
              <a:gd name="adj1" fmla="val -36341"/>
              <a:gd name="adj2" fmla="val 6585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Dafür fallen viel geringere Reparaturkosten und Steuern an.</a:t>
            </a:r>
          </a:p>
        </p:txBody>
      </p:sp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8061335F-467A-42DB-AC12-B72370C62DFF}"/>
              </a:ext>
            </a:extLst>
          </p:cNvPr>
          <p:cNvSpPr/>
          <p:nvPr/>
        </p:nvSpPr>
        <p:spPr>
          <a:xfrm>
            <a:off x="6347909" y="4866445"/>
            <a:ext cx="2561112" cy="1174376"/>
          </a:xfrm>
          <a:prstGeom prst="wedgeRectCallout">
            <a:avLst>
              <a:gd name="adj1" fmla="val 42278"/>
              <a:gd name="adj2" fmla="val 69455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Insgesamt liegen die Kosten auf 10 Jahre gerechnet kaum höher als beim Verbrenner.</a:t>
            </a:r>
          </a:p>
        </p:txBody>
      </p:sp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id="{6ADC71FC-2EAB-4BDF-8C25-C08A0358436D}"/>
              </a:ext>
            </a:extLst>
          </p:cNvPr>
          <p:cNvSpPr/>
          <p:nvPr/>
        </p:nvSpPr>
        <p:spPr>
          <a:xfrm>
            <a:off x="9395089" y="587326"/>
            <a:ext cx="2561112" cy="783771"/>
          </a:xfrm>
          <a:prstGeom prst="wedgeRectCallout">
            <a:avLst>
              <a:gd name="adj1" fmla="val 31977"/>
              <a:gd name="adj2" fmla="val -76900"/>
            </a:avLst>
          </a:prstGeom>
          <a:solidFill>
            <a:srgbClr val="D0C2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Wie sinnvoll ist Carsharing?</a:t>
            </a:r>
          </a:p>
        </p:txBody>
      </p:sp>
      <p:sp>
        <p:nvSpPr>
          <p:cNvPr id="24" name="Sprechblase: rechteckig 23">
            <a:extLst>
              <a:ext uri="{FF2B5EF4-FFF2-40B4-BE49-F238E27FC236}">
                <a16:creationId xmlns:a16="http://schemas.microsoft.com/office/drawing/2014/main" id="{2F36578C-501E-458F-8C64-238BA35EE7A8}"/>
              </a:ext>
            </a:extLst>
          </p:cNvPr>
          <p:cNvSpPr/>
          <p:nvPr/>
        </p:nvSpPr>
        <p:spPr>
          <a:xfrm>
            <a:off x="9395089" y="1765694"/>
            <a:ext cx="2561112" cy="1171801"/>
          </a:xfrm>
          <a:prstGeom prst="wedgeRectCallout">
            <a:avLst>
              <a:gd name="adj1" fmla="val 37423"/>
              <a:gd name="adj2" fmla="val 721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Je weniger Menschen ein eigenes Auto besitzen, desto geringer ist der Ressourcenverbrauch.</a:t>
            </a:r>
          </a:p>
        </p:txBody>
      </p:sp>
      <p:sp>
        <p:nvSpPr>
          <p:cNvPr id="25" name="Sprechblase: rechteckig 24">
            <a:extLst>
              <a:ext uri="{FF2B5EF4-FFF2-40B4-BE49-F238E27FC236}">
                <a16:creationId xmlns:a16="http://schemas.microsoft.com/office/drawing/2014/main" id="{1858F1CB-38A3-407D-8B8E-7F47F059F739}"/>
              </a:ext>
            </a:extLst>
          </p:cNvPr>
          <p:cNvSpPr/>
          <p:nvPr/>
        </p:nvSpPr>
        <p:spPr>
          <a:xfrm>
            <a:off x="9395089" y="4863093"/>
            <a:ext cx="2561112" cy="998736"/>
          </a:xfrm>
          <a:prstGeom prst="wedgeRectCallout">
            <a:avLst>
              <a:gd name="adj1" fmla="val -38206"/>
              <a:gd name="adj2" fmla="val 7255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Carsharing in Kombi mit Bus, Bahn und Fahrrad kann viel Geld sparen.</a:t>
            </a:r>
          </a:p>
        </p:txBody>
      </p:sp>
      <p:sp>
        <p:nvSpPr>
          <p:cNvPr id="26" name="Sprechblase: rechteckig 25">
            <a:extLst>
              <a:ext uri="{FF2B5EF4-FFF2-40B4-BE49-F238E27FC236}">
                <a16:creationId xmlns:a16="http://schemas.microsoft.com/office/drawing/2014/main" id="{460750D0-2CB5-4846-895A-C6FF998DEBA3}"/>
              </a:ext>
            </a:extLst>
          </p:cNvPr>
          <p:cNvSpPr/>
          <p:nvPr/>
        </p:nvSpPr>
        <p:spPr>
          <a:xfrm>
            <a:off x="9395089" y="3429000"/>
            <a:ext cx="2561112" cy="907234"/>
          </a:xfrm>
          <a:prstGeom prst="wedgeRectCallout">
            <a:avLst>
              <a:gd name="adj1" fmla="val 39238"/>
              <a:gd name="adj2" fmla="val 7266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Außerdem sinkt die Versuchung, mal eben spontan loszufahren.</a:t>
            </a:r>
          </a:p>
        </p:txBody>
      </p:sp>
      <p:sp>
        <p:nvSpPr>
          <p:cNvPr id="23" name="Sprechblase: rechteckig 22">
            <a:extLst>
              <a:ext uri="{FF2B5EF4-FFF2-40B4-BE49-F238E27FC236}">
                <a16:creationId xmlns:a16="http://schemas.microsoft.com/office/drawing/2014/main" id="{CD74DD90-F001-48AB-8EBD-D8FD4EF95902}"/>
              </a:ext>
            </a:extLst>
          </p:cNvPr>
          <p:cNvSpPr/>
          <p:nvPr/>
        </p:nvSpPr>
        <p:spPr>
          <a:xfrm>
            <a:off x="3322124" y="3461789"/>
            <a:ext cx="2561112" cy="998736"/>
          </a:xfrm>
          <a:prstGeom prst="wedgeRectCallout">
            <a:avLst>
              <a:gd name="adj1" fmla="val -38206"/>
              <a:gd name="adj2" fmla="val 7255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E-Autos sind sinnvoll auf dem Land und für Pendler ohne ÖPNV.</a:t>
            </a:r>
          </a:p>
        </p:txBody>
      </p:sp>
    </p:spTree>
    <p:extLst>
      <p:ext uri="{BB962C8B-B14F-4D97-AF65-F5344CB8AC3E}">
        <p14:creationId xmlns:p14="http://schemas.microsoft.com/office/powerpoint/2010/main" val="222937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3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1776</Words>
  <Application>Microsoft Office PowerPoint</Application>
  <PresentationFormat>Breitbild</PresentationFormat>
  <Paragraphs>383</Paragraphs>
  <Slides>23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Ibold</dc:creator>
  <cp:lastModifiedBy>Markus Ibold</cp:lastModifiedBy>
  <cp:revision>113</cp:revision>
  <dcterms:created xsi:type="dcterms:W3CDTF">2019-05-01T08:32:32Z</dcterms:created>
  <dcterms:modified xsi:type="dcterms:W3CDTF">2019-07-04T10:37:23Z</dcterms:modified>
</cp:coreProperties>
</file>